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 id="2147483785" r:id="rId2"/>
  </p:sldMasterIdLst>
  <p:notesMasterIdLst>
    <p:notesMasterId r:id="rId34"/>
  </p:notesMasterIdLst>
  <p:handoutMasterIdLst>
    <p:handoutMasterId r:id="rId35"/>
  </p:handoutMasterIdLst>
  <p:sldIdLst>
    <p:sldId id="256" r:id="rId3"/>
    <p:sldId id="257" r:id="rId4"/>
    <p:sldId id="333" r:id="rId5"/>
    <p:sldId id="335" r:id="rId6"/>
    <p:sldId id="337" r:id="rId7"/>
    <p:sldId id="344" r:id="rId8"/>
    <p:sldId id="340" r:id="rId9"/>
    <p:sldId id="343" r:id="rId10"/>
    <p:sldId id="341" r:id="rId11"/>
    <p:sldId id="345" r:id="rId12"/>
    <p:sldId id="346" r:id="rId13"/>
    <p:sldId id="347" r:id="rId14"/>
    <p:sldId id="348" r:id="rId15"/>
    <p:sldId id="349" r:id="rId16"/>
    <p:sldId id="350" r:id="rId17"/>
    <p:sldId id="352" r:id="rId18"/>
    <p:sldId id="351" r:id="rId19"/>
    <p:sldId id="356" r:id="rId20"/>
    <p:sldId id="353" r:id="rId21"/>
    <p:sldId id="355" r:id="rId22"/>
    <p:sldId id="357" r:id="rId23"/>
    <p:sldId id="358" r:id="rId24"/>
    <p:sldId id="359" r:id="rId25"/>
    <p:sldId id="361" r:id="rId26"/>
    <p:sldId id="362" r:id="rId27"/>
    <p:sldId id="363" r:id="rId28"/>
    <p:sldId id="364" r:id="rId29"/>
    <p:sldId id="365" r:id="rId30"/>
    <p:sldId id="288" r:id="rId31"/>
    <p:sldId id="366" r:id="rId32"/>
    <p:sldId id="334" r:id="rId3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99CCFF"/>
    <a:srgbClr val="66CCFF"/>
    <a:srgbClr val="000099"/>
    <a:srgbClr val="006600"/>
    <a:srgbClr val="008000"/>
    <a:srgbClr val="FF0000"/>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818" autoAdjust="0"/>
    <p:restoredTop sz="87288" autoAdjust="0"/>
  </p:normalViewPr>
  <p:slideViewPr>
    <p:cSldViewPr>
      <p:cViewPr varScale="1">
        <p:scale>
          <a:sx n="63" d="100"/>
          <a:sy n="63" d="100"/>
        </p:scale>
        <p:origin x="-1020" y="-108"/>
      </p:cViewPr>
      <p:guideLst>
        <p:guide orient="horz" pos="2160"/>
        <p:guide pos="2880"/>
      </p:guideLst>
    </p:cSldViewPr>
  </p:slideViewPr>
  <p:outlineViewPr>
    <p:cViewPr>
      <p:scale>
        <a:sx n="33" d="100"/>
        <a:sy n="33" d="100"/>
      </p:scale>
      <p:origin x="0" y="7260"/>
    </p:cViewPr>
  </p:outlineViewPr>
  <p:notesTextViewPr>
    <p:cViewPr>
      <p:scale>
        <a:sx n="100" d="100"/>
        <a:sy n="100" d="100"/>
      </p:scale>
      <p:origin x="0" y="0"/>
    </p:cViewPr>
  </p:notesTextViewPr>
  <p:sorterViewPr>
    <p:cViewPr>
      <p:scale>
        <a:sx n="66" d="100"/>
        <a:sy n="66" d="100"/>
      </p:scale>
      <p:origin x="0" y="1146"/>
    </p:cViewPr>
  </p:sorterViewPr>
  <p:notesViewPr>
    <p:cSldViewPr>
      <p:cViewPr varScale="1">
        <p:scale>
          <a:sx n="50" d="100"/>
          <a:sy n="50" d="100"/>
        </p:scale>
        <p:origin x="-2592" y="-96"/>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defTabSz="950913" eaLnBrk="0" hangingPunct="0">
              <a:defRPr sz="1200"/>
            </a:lvl1pPr>
          </a:lstStyle>
          <a:p>
            <a:pPr>
              <a:defRPr/>
            </a:pPr>
            <a:endParaRPr lang="en-US"/>
          </a:p>
        </p:txBody>
      </p:sp>
      <p:sp>
        <p:nvSpPr>
          <p:cNvPr id="39939"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algn="r" defTabSz="950913" eaLnBrk="0" hangingPunct="0">
              <a:defRPr sz="1200"/>
            </a:lvl1pPr>
          </a:lstStyle>
          <a:p>
            <a:pPr>
              <a:defRPr/>
            </a:pPr>
            <a:fld id="{63C5F6A6-9623-4737-B2A3-2F0F0C9C7C99}" type="datetimeFigureOut">
              <a:rPr lang="en-US"/>
              <a:pPr>
                <a:defRPr/>
              </a:pPr>
              <a:t>8/31/2013</a:t>
            </a:fld>
            <a:endParaRPr lang="en-US"/>
          </a:p>
        </p:txBody>
      </p:sp>
      <p:sp>
        <p:nvSpPr>
          <p:cNvPr id="39940"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defTabSz="950913" eaLnBrk="0" hangingPunct="0">
              <a:defRPr sz="1200"/>
            </a:lvl1pPr>
          </a:lstStyle>
          <a:p>
            <a:pPr>
              <a:defRPr/>
            </a:pPr>
            <a:endParaRPr lang="en-US"/>
          </a:p>
        </p:txBody>
      </p:sp>
      <p:sp>
        <p:nvSpPr>
          <p:cNvPr id="39941"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algn="r" defTabSz="950913" eaLnBrk="0" hangingPunct="0">
              <a:defRPr sz="1200"/>
            </a:lvl1pPr>
          </a:lstStyle>
          <a:p>
            <a:pPr>
              <a:defRPr/>
            </a:pPr>
            <a:fld id="{AC2EC447-EE4E-4340-8AA9-D8A27A9B2D7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defTabSz="950913">
              <a:defRPr sz="1200"/>
            </a:lvl1pPr>
          </a:lstStyle>
          <a:p>
            <a:pPr>
              <a:defRPr/>
            </a:pPr>
            <a:endParaRPr lang="en-US"/>
          </a:p>
        </p:txBody>
      </p:sp>
      <p:sp>
        <p:nvSpPr>
          <p:cNvPr id="58371"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algn="r" defTabSz="950913">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90600" y="766763"/>
            <a:ext cx="5119688" cy="3840162"/>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9613" y="4860925"/>
            <a:ext cx="5680075" cy="4606925"/>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defTabSz="950913">
              <a:defRPr sz="1200"/>
            </a:lvl1pPr>
          </a:lstStyle>
          <a:p>
            <a:pPr>
              <a:defRPr/>
            </a:pPr>
            <a:endParaRPr lang="en-US"/>
          </a:p>
        </p:txBody>
      </p:sp>
      <p:sp>
        <p:nvSpPr>
          <p:cNvPr id="5837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algn="r" defTabSz="950913">
              <a:defRPr sz="1200"/>
            </a:lvl1pPr>
          </a:lstStyle>
          <a:p>
            <a:pPr>
              <a:defRPr/>
            </a:pPr>
            <a:fld id="{6590282D-603F-42CF-89DE-E045A329E8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Unified_Modeling_Language"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en.wikipedia.org/wiki/Analysis_paralysis" TargetMode="External"/><Relationship Id="rId4" Type="http://schemas.openxmlformats.org/officeDocument/2006/relationships/hyperlink" Target="http://en.wikipedia.org/wiki/Use_Cas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Unified_Modeling_Language"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en.wikipedia.org/wiki/Analysis_paralysis" TargetMode="External"/><Relationship Id="rId4" Type="http://schemas.openxmlformats.org/officeDocument/2006/relationships/hyperlink" Target="http://en.wikipedia.org/wiki/Use_Cas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sr-Latn-BA" smtClean="0"/>
          </a:p>
        </p:txBody>
      </p:sp>
      <p:sp>
        <p:nvSpPr>
          <p:cNvPr id="46084" name="Slide Number Placeholder 3"/>
          <p:cNvSpPr>
            <a:spLocks noGrp="1"/>
          </p:cNvSpPr>
          <p:nvPr>
            <p:ph type="sldNum" sz="quarter" idx="5"/>
          </p:nvPr>
        </p:nvSpPr>
        <p:spPr>
          <a:noFill/>
        </p:spPr>
        <p:txBody>
          <a:bodyPr/>
          <a:lstStyle/>
          <a:p>
            <a:fld id="{BE95D21E-3BC9-43F1-8C3D-3D392E2826FD}"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Taxonomy: the</a:t>
            </a:r>
            <a:r>
              <a:rPr lang="en-US" dirty="0" smtClean="0"/>
              <a:t> </a:t>
            </a:r>
            <a:r>
              <a:rPr lang="en-US" sz="1200" kern="1200" dirty="0" smtClean="0">
                <a:solidFill>
                  <a:schemeClr val="tx1"/>
                </a:solidFill>
                <a:latin typeface="Arial" charset="0"/>
                <a:ea typeface="+mn-ea"/>
                <a:cs typeface="+mn-cs"/>
              </a:rPr>
              <a:t>science</a:t>
            </a:r>
            <a:r>
              <a:rPr lang="en-US" dirty="0" smtClean="0"/>
              <a:t> </a:t>
            </a:r>
            <a:r>
              <a:rPr lang="en-US" sz="1200" kern="1200" dirty="0" smtClean="0">
                <a:solidFill>
                  <a:schemeClr val="tx1"/>
                </a:solidFill>
                <a:latin typeface="Arial" charset="0"/>
                <a:ea typeface="+mn-ea"/>
                <a:cs typeface="+mn-cs"/>
              </a:rPr>
              <a:t>or</a:t>
            </a:r>
            <a:r>
              <a:rPr lang="en-US" dirty="0" smtClean="0"/>
              <a:t> </a:t>
            </a:r>
            <a:r>
              <a:rPr lang="en-US" sz="1200" kern="1200" dirty="0" smtClean="0">
                <a:solidFill>
                  <a:schemeClr val="tx1"/>
                </a:solidFill>
                <a:latin typeface="Arial" charset="0"/>
                <a:ea typeface="+mn-ea"/>
                <a:cs typeface="+mn-cs"/>
              </a:rPr>
              <a:t>technique</a:t>
            </a:r>
            <a:r>
              <a:rPr lang="en-US" dirty="0" smtClean="0"/>
              <a:t> </a:t>
            </a:r>
            <a:r>
              <a:rPr lang="en-US" sz="1200" kern="1200" dirty="0" smtClean="0">
                <a:solidFill>
                  <a:schemeClr val="tx1"/>
                </a:solidFill>
                <a:latin typeface="Arial" charset="0"/>
                <a:ea typeface="+mn-ea"/>
                <a:cs typeface="+mn-cs"/>
              </a:rPr>
              <a:t>of</a:t>
            </a:r>
            <a:r>
              <a:rPr lang="en-US" dirty="0" smtClean="0"/>
              <a:t> </a:t>
            </a:r>
            <a:r>
              <a:rPr lang="en-US" sz="1200" kern="1200" dirty="0" smtClean="0">
                <a:solidFill>
                  <a:schemeClr val="tx1"/>
                </a:solidFill>
                <a:latin typeface="Arial" charset="0"/>
                <a:ea typeface="+mn-ea"/>
                <a:cs typeface="+mn-cs"/>
              </a:rPr>
              <a:t>classification.</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sz="1200" kern="1200" baseline="0" dirty="0" smtClean="0">
                <a:solidFill>
                  <a:schemeClr val="tx1"/>
                </a:solidFill>
                <a:latin typeface="Arial" charset="0"/>
                <a:ea typeface="+mn-ea"/>
                <a:cs typeface="+mn-cs"/>
              </a:rPr>
              <a:t>TFM has a solid mathematical base. It is represented in a form of a topological space (</a:t>
            </a:r>
            <a:r>
              <a:rPr lang="en-US" sz="1200" i="1" kern="1200" baseline="0" dirty="0" smtClean="0">
                <a:solidFill>
                  <a:schemeClr val="tx1"/>
                </a:solidFill>
                <a:latin typeface="Arial" charset="0"/>
                <a:ea typeface="+mn-ea"/>
                <a:cs typeface="+mn-cs"/>
              </a:rPr>
              <a:t>X,Θ), </a:t>
            </a:r>
            <a:r>
              <a:rPr lang="en-US" sz="1200" kern="1200" baseline="0" dirty="0" smtClean="0">
                <a:solidFill>
                  <a:schemeClr val="tx1"/>
                </a:solidFill>
                <a:latin typeface="Arial" charset="0"/>
                <a:ea typeface="+mn-ea"/>
                <a:cs typeface="+mn-cs"/>
              </a:rPr>
              <a:t>where </a:t>
            </a:r>
            <a:r>
              <a:rPr lang="en-US" sz="1200" i="1" kern="1200" baseline="0" dirty="0" smtClean="0">
                <a:solidFill>
                  <a:schemeClr val="tx1"/>
                </a:solidFill>
                <a:latin typeface="Arial" charset="0"/>
                <a:ea typeface="+mn-ea"/>
                <a:cs typeface="+mn-cs"/>
              </a:rPr>
              <a:t>X is a finite set of functional features of the </a:t>
            </a:r>
            <a:r>
              <a:rPr lang="en-US" sz="1200" kern="1200" baseline="0" dirty="0" smtClean="0">
                <a:solidFill>
                  <a:schemeClr val="tx1"/>
                </a:solidFill>
                <a:latin typeface="Arial" charset="0"/>
                <a:ea typeface="+mn-ea"/>
                <a:cs typeface="+mn-cs"/>
              </a:rPr>
              <a:t>system under consideration, and Θ is the topology that satisfies axioms of topological structures and is represented in a form of a directed graph. A TFM has topological (connectedness, closure, neighborhood, and continuous mapping) and functional (cause-effect relations, cycle structure, and inputs and outputs) characteristics. It consists of the following steps: 1) Definition of physical or business functional characteristics; 2) Introduction of topology; and 3) Separation of the topological functioning model.</a:t>
            </a:r>
          </a:p>
          <a:p>
            <a:endParaRPr lang="en-US" sz="1200" kern="1200" baseline="0" dirty="0" smtClean="0">
              <a:solidFill>
                <a:schemeClr val="tx1"/>
              </a:solidFill>
              <a:latin typeface="Arial" charset="0"/>
              <a:ea typeface="+mn-ea"/>
              <a:cs typeface="+mn-cs"/>
            </a:endParaRPr>
          </a:p>
          <a:p>
            <a:pPr rtl="0"/>
            <a:r>
              <a:rPr lang="en-US" sz="1200" b="1" kern="1200" baseline="0" dirty="0" smtClean="0">
                <a:solidFill>
                  <a:schemeClr val="tx1"/>
                </a:solidFill>
                <a:latin typeface="Arial" charset="0"/>
                <a:ea typeface="+mn-ea"/>
                <a:cs typeface="+mn-cs"/>
              </a:rPr>
              <a:t>GRAPES-BM/TCD</a:t>
            </a:r>
            <a:r>
              <a:rPr lang="en-US" sz="1200" kern="1200" baseline="0" dirty="0" smtClean="0">
                <a:solidFill>
                  <a:schemeClr val="tx1"/>
                </a:solidFill>
                <a:latin typeface="Arial" charset="0"/>
                <a:ea typeface="+mn-ea"/>
                <a:cs typeface="+mn-cs"/>
              </a:rPr>
              <a:t>&gt; </a:t>
            </a:r>
            <a:r>
              <a:rPr lang="en-US" dirty="0" smtClean="0"/>
              <a:t>Large tasks are decomposed into chains of smaller ones using Task Communication Diagrams (</a:t>
            </a:r>
            <a:r>
              <a:rPr lang="en-US" i="1" dirty="0" smtClean="0"/>
              <a:t>TCD</a:t>
            </a:r>
            <a:r>
              <a:rPr lang="en-US" dirty="0" smtClean="0"/>
              <a:t>). These diagrams are the basic ones in </a:t>
            </a:r>
            <a:r>
              <a:rPr lang="en-US" i="0" dirty="0" smtClean="0"/>
              <a:t>GRAPES-BM (Business modeling language)</a:t>
            </a:r>
            <a:r>
              <a:rPr lang="en-US" i="1" dirty="0" smtClean="0"/>
              <a:t>. </a:t>
            </a:r>
            <a:r>
              <a:rPr lang="en-US" sz="1200" kern="1200" dirty="0" smtClean="0">
                <a:solidFill>
                  <a:schemeClr val="tx1"/>
                </a:solidFill>
                <a:latin typeface="Arial" charset="0"/>
                <a:ea typeface="+mn-ea"/>
                <a:cs typeface="+mn-cs"/>
              </a:rPr>
              <a:t>The business modeling language GRAPES-BM is a semiformal graphic language for modeling and simulation of complicated business systems (production processes, offices, information systems). GRAPES-BM relies on such basic concepts as task, event, performer, triggering condition etc. and contains advanced facilities for describing system behavior.</a:t>
            </a:r>
          </a:p>
          <a:p>
            <a:pPr rtl="0"/>
            <a:endParaRPr lang="en-US" sz="1200" kern="1200" dirty="0" smtClean="0">
              <a:solidFill>
                <a:schemeClr val="tx1"/>
              </a:solidFill>
              <a:latin typeface="Arial" charset="0"/>
              <a:ea typeface="+mn-ea"/>
              <a:cs typeface="+mn-cs"/>
            </a:endParaRPr>
          </a:p>
          <a:p>
            <a:endParaRPr lang="en-US" i="1" dirty="0" smtClean="0"/>
          </a:p>
          <a:p>
            <a:endParaRPr lang="en-US" i="0" dirty="0" smtClean="0"/>
          </a:p>
          <a:p>
            <a:r>
              <a:rPr lang="en-US" b="1" i="0" dirty="0" smtClean="0"/>
              <a:t>RAD</a:t>
            </a:r>
            <a:r>
              <a:rPr lang="en-US" i="0" dirty="0" smtClean="0"/>
              <a:t> (</a:t>
            </a:r>
            <a:r>
              <a:rPr lang="en-US" sz="1200" kern="1200" baseline="0" dirty="0" smtClean="0">
                <a:solidFill>
                  <a:schemeClr val="tx1"/>
                </a:solidFill>
                <a:latin typeface="Arial" charset="0"/>
                <a:ea typeface="+mn-ea"/>
                <a:cs typeface="+mn-cs"/>
              </a:rPr>
              <a:t>Role Activity Diagram): </a:t>
            </a:r>
            <a:r>
              <a:rPr lang="en-US" dirty="0" smtClean="0"/>
              <a:t>a notation originally developed for software process modeling. RAD shows the roles, their component activities, and their interactions together with external events and the logic that determines what activities are carried out when. Have been used and promoted in the UK by both Praxis and Co-Ordination Systems.</a:t>
            </a:r>
          </a:p>
          <a:p>
            <a:endParaRPr lang="en-US"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ICONIX</a:t>
            </a:r>
            <a:r>
              <a:rPr lang="en-US" dirty="0" smtClean="0"/>
              <a:t> process is </a:t>
            </a:r>
            <a:r>
              <a:rPr lang="en-US" dirty="0" smtClean="0">
                <a:hlinkClick r:id="rId3" tooltip="Unified Modeling Language"/>
              </a:rPr>
              <a:t>UML</a:t>
            </a:r>
            <a:r>
              <a:rPr lang="en-US" dirty="0" smtClean="0"/>
              <a:t> </a:t>
            </a:r>
            <a:r>
              <a:rPr lang="en-US" dirty="0" smtClean="0">
                <a:hlinkClick r:id="rId4" tooltip="Use Case"/>
              </a:rPr>
              <a:t>Use Case</a:t>
            </a:r>
            <a:r>
              <a:rPr lang="en-US" dirty="0" smtClean="0"/>
              <a:t> driven but more lightweight than RUP. Unlike the XP and Agile approaches, ICONIX provides sufficient requirement and design documentation, but without </a:t>
            </a:r>
            <a:r>
              <a:rPr lang="en-US" dirty="0" smtClean="0">
                <a:hlinkClick r:id="rId5" tooltip="Analysis paralysis"/>
              </a:rPr>
              <a:t>analysis paralysis</a:t>
            </a:r>
            <a:r>
              <a:rPr lang="en-US" dirty="0" smtClean="0"/>
              <a:t>. The ICONIX Process uses only four UML based diagrams in a four step process that turns use case text into working code.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a:t>
            </a:r>
            <a:r>
              <a:rPr lang="en-US" sz="1200" b="1" i="1" kern="1200" dirty="0" err="1" smtClean="0">
                <a:solidFill>
                  <a:schemeClr val="tx1"/>
                </a:solidFill>
                <a:latin typeface="Arial" charset="0"/>
                <a:ea typeface="+mn-ea"/>
                <a:cs typeface="+mn-cs"/>
              </a:rPr>
              <a:t>i</a:t>
            </a:r>
            <a:r>
              <a:rPr lang="en-US" sz="1200" b="1" i="1" kern="1200" dirty="0" smtClean="0">
                <a:solidFill>
                  <a:schemeClr val="tx1"/>
                </a:solidFill>
                <a:latin typeface="Arial" charset="0"/>
                <a:ea typeface="+mn-ea"/>
                <a:cs typeface="+mn-cs"/>
              </a:rPr>
              <a:t>*</a:t>
            </a:r>
            <a:r>
              <a:rPr lang="en-US" sz="1200" kern="1200" dirty="0" smtClean="0">
                <a:solidFill>
                  <a:schemeClr val="tx1"/>
                </a:solidFill>
                <a:latin typeface="Arial" charset="0"/>
                <a:ea typeface="+mn-ea"/>
                <a:cs typeface="+mn-cs"/>
              </a:rPr>
              <a:t> framework proposes an agent-oriented approach to requirements engineering centering on the intentional characteristics of the agent.  Agents attribute intentional properties (such as goals, beliefs, abilities, commitments) to each other and reason about strategic relationships.  Dependencies between agents give rise to opportunities as well as vulnerabilities.  Networks of dependencies are analyzed using a qualitative reasoning approach.  Agents consider alternative configurations of dependencies to assess their strategic positioning in a social context. </a:t>
            </a:r>
            <a:endParaRPr lang="en-US" dirty="0" smtClean="0"/>
          </a:p>
          <a:p>
            <a:r>
              <a:rPr lang="en-US" dirty="0" smtClean="0"/>
              <a:t>The framework is used in contexts in which there are multiple parties (or autonomous units) with strategic interests which may be reinforcing or conflicting in relation to each other.  Examples of such contexts include: business process redesign, business redesign, information systems requirements engineering, analyzing the social embedding of information technology, and the design of agent-based software systems.</a:t>
            </a:r>
          </a:p>
          <a:p>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endParaRPr lang="en-US" dirty="0" smtClean="0"/>
          </a:p>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Functional approach offer many</a:t>
            </a:r>
            <a:r>
              <a:rPr lang="en-US" baseline="0" dirty="0" smtClean="0"/>
              <a:t> advantages both in analysis, design and implementation. A </a:t>
            </a:r>
            <a:r>
              <a:rPr lang="en-US" baseline="0" dirty="0" err="1" smtClean="0"/>
              <a:t>modelled</a:t>
            </a:r>
            <a:r>
              <a:rPr lang="en-US" baseline="0" dirty="0" smtClean="0"/>
              <a:t> system may be mathematically formalized as mapping (function) from the set of inputs </a:t>
            </a:r>
            <a:r>
              <a:rPr lang="en-US" i="1" baseline="0" dirty="0" smtClean="0"/>
              <a:t>I  </a:t>
            </a:r>
            <a:r>
              <a:rPr lang="en-US" i="0" baseline="0" dirty="0" smtClean="0"/>
              <a:t>to the set of outputs </a:t>
            </a:r>
            <a:r>
              <a:rPr lang="en-US" i="1" baseline="0" dirty="0" smtClean="0"/>
              <a:t>O</a:t>
            </a:r>
            <a:r>
              <a:rPr lang="en-US" i="0" baseline="0" dirty="0" smtClean="0"/>
              <a:t>. This provides so-called black-box view of system. In the functional model, specification consists of </a:t>
            </a:r>
            <a:r>
              <a:rPr lang="en-US" b="1" i="0" baseline="0" dirty="0" smtClean="0"/>
              <a:t>functions</a:t>
            </a:r>
            <a:r>
              <a:rPr lang="en-US" i="0" baseline="0" dirty="0" smtClean="0"/>
              <a:t>. </a:t>
            </a:r>
          </a:p>
          <a:p>
            <a:r>
              <a:rPr lang="en-US" sz="1200" kern="1200" baseline="0" dirty="0" smtClean="0">
                <a:solidFill>
                  <a:schemeClr val="tx1"/>
                </a:solidFill>
                <a:latin typeface="Arial" charset="0"/>
                <a:ea typeface="+mn-ea"/>
                <a:cs typeface="+mn-cs"/>
              </a:rPr>
              <a:t>TFM (</a:t>
            </a:r>
            <a:r>
              <a:rPr lang="en-US" sz="1200" i="1" kern="1200" baseline="0" dirty="0" smtClean="0">
                <a:solidFill>
                  <a:schemeClr val="tx1"/>
                </a:solidFill>
                <a:latin typeface="Arial" charset="0"/>
                <a:ea typeface="+mn-ea"/>
                <a:cs typeface="+mn-cs"/>
              </a:rPr>
              <a:t>Topological Functioning Model</a:t>
            </a:r>
            <a:r>
              <a:rPr lang="en-US" sz="1200" kern="1200" baseline="0" dirty="0" smtClean="0">
                <a:solidFill>
                  <a:schemeClr val="tx1"/>
                </a:solidFill>
                <a:latin typeface="Arial" charset="0"/>
                <a:ea typeface="+mn-ea"/>
                <a:cs typeface="+mn-cs"/>
              </a:rPr>
              <a:t>) has a solid mathematical base. It is represented in a form of a topological space (</a:t>
            </a:r>
            <a:r>
              <a:rPr lang="en-US" sz="1200" i="1" kern="1200" baseline="0" dirty="0" smtClean="0">
                <a:solidFill>
                  <a:schemeClr val="tx1"/>
                </a:solidFill>
                <a:latin typeface="Arial" charset="0"/>
                <a:ea typeface="+mn-ea"/>
                <a:cs typeface="+mn-cs"/>
              </a:rPr>
              <a:t>X,Θ), </a:t>
            </a:r>
            <a:r>
              <a:rPr lang="en-US" sz="1200" kern="1200" baseline="0" dirty="0" smtClean="0">
                <a:solidFill>
                  <a:schemeClr val="tx1"/>
                </a:solidFill>
                <a:latin typeface="Arial" charset="0"/>
                <a:ea typeface="+mn-ea"/>
                <a:cs typeface="+mn-cs"/>
              </a:rPr>
              <a:t>where </a:t>
            </a:r>
            <a:r>
              <a:rPr lang="en-US" sz="1200" i="1" kern="1200" baseline="0" dirty="0" smtClean="0">
                <a:solidFill>
                  <a:schemeClr val="tx1"/>
                </a:solidFill>
                <a:latin typeface="Arial" charset="0"/>
                <a:ea typeface="+mn-ea"/>
                <a:cs typeface="+mn-cs"/>
              </a:rPr>
              <a:t>X is a finite set of functional features of the </a:t>
            </a:r>
            <a:r>
              <a:rPr lang="en-US" sz="1200" kern="1200" baseline="0" dirty="0" smtClean="0">
                <a:solidFill>
                  <a:schemeClr val="tx1"/>
                </a:solidFill>
                <a:latin typeface="Arial" charset="0"/>
                <a:ea typeface="+mn-ea"/>
                <a:cs typeface="+mn-cs"/>
              </a:rPr>
              <a:t>system under consideration, and Θ is the topology that satisfies axioms of topological structures and is represented in a form of a directed graph. A TFM has topological (connectedness, closure, neighborhood, and continuous mapping) and functional (cause-effect relations, cycle structure, and inputs and outputs) characteristics. It consists of the following steps: 1) Definition of physical or business functional characteristics; 2) Introduction of topology; and 3) Separation of the topological functioning model.</a:t>
            </a:r>
            <a:endParaRPr lang="en-US" i="0" baseline="0" dirty="0" smtClean="0"/>
          </a:p>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365125" indent="-365125">
              <a:buFont typeface="Arial" pitchFamily="34" charset="0"/>
              <a:buChar char="•"/>
            </a:pPr>
            <a:r>
              <a:rPr lang="en-US" sz="1200" dirty="0" smtClean="0">
                <a:sym typeface="Wingdings"/>
              </a:rPr>
              <a:t></a:t>
            </a:r>
            <a:r>
              <a:rPr lang="en-US" sz="1200" dirty="0" smtClean="0"/>
              <a:t>The first ideas about the MDSDM based on function-oriented models (FOMs) in the second half of the 1980s. The first implementations of (semi)automatic generators of CDM in the mid-1990s.</a:t>
            </a:r>
          </a:p>
          <a:p>
            <a:pPr marL="365125" indent="-365125">
              <a:buFont typeface="Arial" pitchFamily="34" charset="0"/>
              <a:buChar char="•"/>
            </a:pPr>
            <a:r>
              <a:rPr lang="en-US" sz="1200" dirty="0" smtClean="0">
                <a:sym typeface="Wingdings"/>
              </a:rPr>
              <a:t></a:t>
            </a:r>
            <a:r>
              <a:rPr lang="en-US" sz="1200" dirty="0" smtClean="0"/>
              <a:t>FOMs, used as a basis for the MDSDM, have been represented by four different notations: DFD, SADT/IDEF0, TFM (Topological Functioning Model) and UML UCD (Use Case Diagram).</a:t>
            </a:r>
          </a:p>
          <a:p>
            <a:pPr marL="365125" indent="-365125">
              <a:buFont typeface="Arial" pitchFamily="34" charset="0"/>
              <a:buChar char="•"/>
            </a:pPr>
            <a:r>
              <a:rPr lang="en-US" sz="1200" dirty="0" smtClean="0">
                <a:sym typeface="Wingdings"/>
              </a:rPr>
              <a:t></a:t>
            </a:r>
            <a:r>
              <a:rPr lang="en-US" sz="1200" dirty="0" smtClean="0"/>
              <a:t>DFD [7] (including its modifications) has been commonly used (&gt;50%) as a starting point for the MDSDM. Among the 13 identified papers, no one presents an automatic generator taking a complete model of functional system requirements represented by the DFD-hierarchy.</a:t>
            </a:r>
          </a:p>
          <a:p>
            <a:pPr marL="365125" indent="-365125">
              <a:buFont typeface="Arial" pitchFamily="34" charset="0"/>
              <a:buChar char="•"/>
            </a:pPr>
            <a:r>
              <a:rPr lang="en-US" sz="1200" dirty="0" smtClean="0">
                <a:sym typeface="Wingdings"/>
              </a:rPr>
              <a:t></a:t>
            </a:r>
            <a:r>
              <a:rPr lang="en-US" sz="1200" dirty="0" smtClean="0"/>
              <a:t>Just one paper [13] presents a semiautomatic generator taking a complete source model represented by the DF Net hierarchy, while four papers [12, 15 -17] present the automated generation of the data model based on an incomplete source model, i.e. a single DFD. The SADT/IDEF0 is used in five papers [20 - 24]. Only two papers [21, 22] report the (semi)automated gene-ration of the target data model. The TFM [25] is used in several papers [26 - 28], but all of them present only manual data model derivation from the TFM.</a:t>
            </a:r>
          </a:p>
          <a:p>
            <a:pPr marL="365125" indent="-365125">
              <a:buFont typeface="Arial" pitchFamily="34" charset="0"/>
              <a:buChar char="•"/>
            </a:pPr>
            <a:r>
              <a:rPr lang="en-US" sz="1200" dirty="0" smtClean="0">
                <a:sym typeface="Wingdings"/>
              </a:rPr>
              <a:t></a:t>
            </a:r>
            <a:r>
              <a:rPr lang="en-US" sz="1200" dirty="0" smtClean="0"/>
              <a:t>The UML UCD is used in [29] for </a:t>
            </a:r>
            <a:r>
              <a:rPr lang="en-US" sz="1200" dirty="0" err="1" smtClean="0"/>
              <a:t>semiautomated</a:t>
            </a:r>
            <a:r>
              <a:rPr lang="en-US" sz="1200" dirty="0" smtClean="0"/>
              <a:t> data model synthesis. </a:t>
            </a:r>
            <a:endParaRPr kumimoji="0" lang="en-US" sz="1050" b="1" i="0" u="none" strike="noStrike" kern="0" cap="none" spc="0" normalizeH="0" baseline="0" noProof="0" dirty="0" smtClean="0">
              <a:ln>
                <a:noFill/>
              </a:ln>
              <a:solidFill>
                <a:schemeClr val="tx1"/>
              </a:solidFill>
              <a:effectLst/>
              <a:uLnTx/>
              <a:uFillTx/>
              <a:latin typeface="Arial" charset="0"/>
              <a:ea typeface="+mn-ea"/>
              <a:cs typeface="+mn-cs"/>
            </a:endParaRPr>
          </a:p>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822325" lvl="1" indent="-365125">
              <a:buFont typeface="Symbol" pitchFamily="18" charset="2"/>
              <a:buChar char="-"/>
            </a:pPr>
            <a:r>
              <a:rPr lang="en-US" sz="2000" kern="1200" dirty="0" smtClean="0">
                <a:solidFill>
                  <a:schemeClr val="tx1"/>
                </a:solidFill>
                <a:latin typeface="Arial" charset="0"/>
                <a:ea typeface="+mn-ea"/>
                <a:cs typeface="+mn-cs"/>
              </a:rPr>
              <a:t>(</a:t>
            </a:r>
            <a:r>
              <a:rPr lang="en-US" sz="2000" kern="1200" dirty="0" err="1" smtClean="0">
                <a:solidFill>
                  <a:schemeClr val="tx1"/>
                </a:solidFill>
                <a:latin typeface="Arial" charset="0"/>
                <a:ea typeface="+mn-ea"/>
                <a:cs typeface="+mn-cs"/>
              </a:rPr>
              <a:t>i</a:t>
            </a:r>
            <a:r>
              <a:rPr lang="en-US" sz="2000" kern="1200" dirty="0" smtClean="0">
                <a:solidFill>
                  <a:schemeClr val="tx1"/>
                </a:solidFill>
                <a:latin typeface="Arial" charset="0"/>
                <a:ea typeface="+mn-ea"/>
                <a:cs typeface="+mn-cs"/>
              </a:rPr>
              <a:t>) the majority of approaches (&gt; 65%) take an incomplete model of function</a:t>
            </a:r>
            <a:r>
              <a:rPr lang="en-US" sz="2000" dirty="0" smtClean="0"/>
              <a:t>al requirements, as a basis for data model synthesis; </a:t>
            </a:r>
          </a:p>
          <a:p>
            <a:pPr marL="822325" lvl="1" indent="-365125">
              <a:buFont typeface="Symbol" pitchFamily="18" charset="2"/>
              <a:buChar char="-"/>
            </a:pPr>
            <a:r>
              <a:rPr lang="en-US" sz="2000" dirty="0" smtClean="0"/>
              <a:t>(ii) the target data model is mainly represented by the UML class diagram (&gt;60%), but some other notations are also used (e.g. IDEF1/ IDEF1X in [20-22], E-R in [6, 9, 23], NIAM in [10] and OODM in [11])</a:t>
            </a:r>
          </a:p>
          <a:p>
            <a:pPr marL="822325" lvl="1" indent="-365125">
              <a:buFont typeface="Symbol" pitchFamily="18" charset="2"/>
              <a:buChar char="-"/>
            </a:pPr>
            <a:r>
              <a:rPr lang="en-US" sz="2000" dirty="0" smtClean="0"/>
              <a:t>(iii) since the great majority of approaches (90%) are based on guidelines and informal rules, the </a:t>
            </a:r>
            <a:r>
              <a:rPr lang="en-US" sz="2000" dirty="0" err="1" smtClean="0"/>
              <a:t>automatization</a:t>
            </a:r>
            <a:r>
              <a:rPr lang="en-US" sz="2000" dirty="0" smtClean="0"/>
              <a:t> level is very low (60% is manual, while less than 20% is automatic);</a:t>
            </a:r>
          </a:p>
          <a:p>
            <a:pPr marL="822325" lvl="1" indent="-365125">
              <a:buFont typeface="Symbol" pitchFamily="18" charset="2"/>
              <a:buChar char="-"/>
            </a:pPr>
            <a:r>
              <a:rPr lang="en-US" sz="2000" dirty="0" smtClean="0"/>
              <a:t>(iv) the percentage of the evaluated approach is very low - only one [13] approach (&lt;5%) was evaluated based on a controlled experiment, while all others were not evaluated at all, or were just shown by some </a:t>
            </a:r>
            <a:r>
              <a:rPr lang="en-US" sz="2000" dirty="0" err="1" smtClean="0"/>
              <a:t>illustra-tive</a:t>
            </a:r>
            <a:r>
              <a:rPr lang="en-US" sz="2000" dirty="0" smtClean="0"/>
              <a:t> examples without any quantitative and/or qualitative evaluation;</a:t>
            </a:r>
          </a:p>
          <a:p>
            <a:pPr marL="822325" lvl="1" indent="-365125">
              <a:buFont typeface="Symbol" pitchFamily="18" charset="2"/>
              <a:buChar char="-"/>
            </a:pPr>
            <a:r>
              <a:rPr lang="en-US" sz="2000" dirty="0" smtClean="0"/>
              <a:t>(v) the semantic capacity of FOMs has not been sufficiently identified to enable the automatic synthesis of the target data model, since the existing approaches, which automatically generate the data model, do not generate an adequate data model structure regarding the proper number of classes, their associations and association end multiplicities</a:t>
            </a:r>
            <a:r>
              <a:rPr lang="en-US" sz="1600" dirty="0" smtClean="0"/>
              <a:t>.</a:t>
            </a:r>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mn-ea"/>
                <a:cs typeface="+mn-cs"/>
              </a:rPr>
              <a:t>The main criterion for the differentiation between the process-oriented and function-oriented notations is the capacity for the explicit representation of a workflow.</a:t>
            </a:r>
          </a:p>
          <a:p>
            <a:r>
              <a:rPr lang="en-US" sz="1200" kern="1200" baseline="0" dirty="0" smtClean="0">
                <a:solidFill>
                  <a:schemeClr val="tx1"/>
                </a:solidFill>
                <a:latin typeface="Arial" charset="0"/>
                <a:ea typeface="+mn-ea"/>
                <a:cs typeface="+mn-cs"/>
              </a:rPr>
              <a:t>GRAPES-BM/TCD&gt; </a:t>
            </a:r>
            <a:r>
              <a:rPr lang="en-US" dirty="0" smtClean="0"/>
              <a:t>Large tasks are decomposed into chains of smaller ones using Task Communication Diagrams (</a:t>
            </a:r>
            <a:r>
              <a:rPr lang="en-US" i="1" dirty="0" smtClean="0"/>
              <a:t>TCD</a:t>
            </a:r>
            <a:r>
              <a:rPr lang="en-US" dirty="0" smtClean="0"/>
              <a:t>). These diagrams are the basic ones in </a:t>
            </a:r>
            <a:r>
              <a:rPr lang="en-US" i="0" dirty="0" smtClean="0"/>
              <a:t>GRAPES-BM</a:t>
            </a:r>
            <a:r>
              <a:rPr lang="en-US" i="1" dirty="0" smtClean="0"/>
              <a:t>. </a:t>
            </a:r>
          </a:p>
          <a:p>
            <a:r>
              <a:rPr lang="en-US" i="0" dirty="0" smtClean="0"/>
              <a:t>RAD. </a:t>
            </a:r>
            <a:r>
              <a:rPr lang="en-US" sz="1200" kern="1200" baseline="0" dirty="0" smtClean="0">
                <a:solidFill>
                  <a:schemeClr val="tx1"/>
                </a:solidFill>
                <a:latin typeface="Arial" charset="0"/>
                <a:ea typeface="+mn-ea"/>
                <a:cs typeface="+mn-cs"/>
              </a:rPr>
              <a:t>Role Activity Diagram: </a:t>
            </a:r>
            <a:r>
              <a:rPr lang="en-US" dirty="0" smtClean="0"/>
              <a:t>a notation originally developed for software process </a:t>
            </a:r>
            <a:r>
              <a:rPr lang="en-US" dirty="0" err="1" smtClean="0"/>
              <a:t>modelling</a:t>
            </a:r>
            <a:r>
              <a:rPr lang="en-US" dirty="0" smtClean="0"/>
              <a:t>. RAD shows the roles, their component activities, and their interactions together with external events and the logic that determines what activities are carried out when. Have been used and promoted in the UK by both Praxis and Co-Ordination Systems.</a:t>
            </a:r>
            <a:endParaRPr lang="sr-Latn-BA" i="0"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b="1" dirty="0" smtClean="0"/>
              <a:t>ICONIX</a:t>
            </a:r>
            <a:r>
              <a:rPr lang="en-US" dirty="0" smtClean="0"/>
              <a:t> process is </a:t>
            </a:r>
            <a:r>
              <a:rPr lang="en-US" dirty="0" smtClean="0">
                <a:hlinkClick r:id="rId3" tooltip="Unified Modeling Language"/>
              </a:rPr>
              <a:t>UML</a:t>
            </a:r>
            <a:r>
              <a:rPr lang="en-US" dirty="0" smtClean="0"/>
              <a:t> </a:t>
            </a:r>
            <a:r>
              <a:rPr lang="en-US" dirty="0" smtClean="0">
                <a:hlinkClick r:id="rId4" tooltip="Use Case"/>
              </a:rPr>
              <a:t>Use Case</a:t>
            </a:r>
            <a:r>
              <a:rPr lang="en-US" dirty="0" smtClean="0"/>
              <a:t> driven but more lightweight than RUP. Unlike the XP and Agile approaches, ICONIX provides sufficient requirement and design documentation, but without </a:t>
            </a:r>
            <a:r>
              <a:rPr lang="en-US" dirty="0" smtClean="0">
                <a:hlinkClick r:id="rId5" tooltip="Analysis paralysis"/>
              </a:rPr>
              <a:t>analysis paralysis</a:t>
            </a:r>
            <a:r>
              <a:rPr lang="en-US" dirty="0" smtClean="0"/>
              <a:t>. The ICONIX Process uses only four UML based diagrams in a four step process that turns use case text into working code.</a:t>
            </a:r>
          </a:p>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sr-Latn-BA" smtClean="0"/>
          </a:p>
        </p:txBody>
      </p:sp>
      <p:sp>
        <p:nvSpPr>
          <p:cNvPr id="48132" name="Slide Number Placeholder 3"/>
          <p:cNvSpPr>
            <a:spLocks noGrp="1"/>
          </p:cNvSpPr>
          <p:nvPr>
            <p:ph type="sldNum" sz="quarter" idx="5"/>
          </p:nvPr>
        </p:nvSpPr>
        <p:spPr>
          <a:noFill/>
        </p:spPr>
        <p:txBody>
          <a:bodyPr/>
          <a:lstStyle/>
          <a:p>
            <a:fld id="{A95F75DE-E034-4FDB-A59C-7BE138E3A32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z="1200" kern="1200" dirty="0" smtClean="0">
                <a:solidFill>
                  <a:schemeClr val="tx1"/>
                </a:solidFill>
                <a:latin typeface="Arial" charset="0"/>
                <a:ea typeface="+mn-ea"/>
                <a:cs typeface="+mn-cs"/>
              </a:rPr>
              <a:t>The </a:t>
            </a:r>
            <a:r>
              <a:rPr lang="en-US" sz="1200" b="1" i="1" kern="1200" dirty="0" err="1" smtClean="0">
                <a:solidFill>
                  <a:schemeClr val="tx1"/>
                </a:solidFill>
                <a:latin typeface="Arial" charset="0"/>
                <a:ea typeface="+mn-ea"/>
                <a:cs typeface="+mn-cs"/>
              </a:rPr>
              <a:t>i</a:t>
            </a:r>
            <a:r>
              <a:rPr lang="en-US" sz="1200" b="1" i="1" kern="1200" dirty="0" smtClean="0">
                <a:solidFill>
                  <a:schemeClr val="tx1"/>
                </a:solidFill>
                <a:latin typeface="Arial" charset="0"/>
                <a:ea typeface="+mn-ea"/>
                <a:cs typeface="+mn-cs"/>
              </a:rPr>
              <a:t>*</a:t>
            </a:r>
            <a:r>
              <a:rPr lang="en-US" sz="1200" kern="1200" dirty="0" smtClean="0">
                <a:solidFill>
                  <a:schemeClr val="tx1"/>
                </a:solidFill>
                <a:latin typeface="Arial" charset="0"/>
                <a:ea typeface="+mn-ea"/>
                <a:cs typeface="+mn-cs"/>
              </a:rPr>
              <a:t> framework proposes an agent-oriented approach to requirements engineering centering on the intentional characteristics of the agent.  Agents attribute intentional properties (such as goals, beliefs, abilities, commitments) to each other and reason about strategic relationships.  Dependencies between agents give rise to opportunities as well as vulnerabilities.  Networks of dependencies are analyzed using a qualitative reasoning approach.  Agents consider alternative configurations of dependencies to assess their strategic positioning in a social context. </a:t>
            </a:r>
            <a:endParaRPr lang="en-US" dirty="0" smtClean="0"/>
          </a:p>
          <a:p>
            <a:r>
              <a:rPr lang="en-US" dirty="0" smtClean="0"/>
              <a:t>The framework is used in contexts in which there are multiple parties (or autonomous units) with strategic interests which may be reinforcing or conflicting in relation to each other.  Examples of such contexts include: business process redesign, business redesign, information systems requirements engineering, analyzing the social embedding of information technology, and the design of agent-based software systems.</a:t>
            </a:r>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z="1200" b="1" dirty="0" smtClean="0"/>
              <a:t>Level of formalism</a:t>
            </a:r>
            <a:r>
              <a:rPr lang="en-US" sz="1200" dirty="0" smtClean="0"/>
              <a:t> - data model synthesis might be driven by guidelines (synthesis is generally described without rules for data model synthesis), informal rules (rules </a:t>
            </a:r>
            <a:r>
              <a:rPr lang="en-US" sz="1200" dirty="0" err="1" smtClean="0"/>
              <a:t>specied</a:t>
            </a:r>
            <a:r>
              <a:rPr lang="en-US" sz="1200" dirty="0" smtClean="0"/>
              <a:t> in a natural language) or by formal rules (rules formally represented by a transformation language, formal algorithm, predicate logic, etc.);</a:t>
            </a:r>
          </a:p>
          <a:p>
            <a:endParaRPr lang="en-US" sz="1200" dirty="0" smtClean="0"/>
          </a:p>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822325" lvl="1" indent="-365125">
              <a:buFont typeface="Symbol" pitchFamily="18" charset="2"/>
              <a:buChar char="-"/>
            </a:pPr>
            <a:r>
              <a:rPr lang="en-US" sz="1900" dirty="0" smtClean="0"/>
              <a:t>POMs and FOMs are predominantly (&gt;70%) used as a basis for the MDSDM.</a:t>
            </a:r>
          </a:p>
          <a:p>
            <a:pPr marL="822325" lvl="1" indent="-365125">
              <a:buFont typeface="Symbol" pitchFamily="18" charset="2"/>
              <a:buChar char="-"/>
            </a:pPr>
            <a:r>
              <a:rPr lang="en-US" sz="1900" dirty="0" smtClean="0"/>
              <a:t>Three notations (UML AD, DFD, BPMN), belonging to these two categories, are used in half of all identified sources. The DFD, as a traditional function-oriented notation, still constitutes the subject of research in the field of MDSDM, but it loses the precedence to the newer, </a:t>
            </a:r>
            <a:r>
              <a:rPr lang="en-US" sz="1900" dirty="0" err="1" smtClean="0"/>
              <a:t>metamodel</a:t>
            </a:r>
            <a:r>
              <a:rPr lang="en-US" sz="1900" dirty="0" smtClean="0"/>
              <a:t>-based notations UML AD and BPMN, as well as the goal-oriented notations.</a:t>
            </a:r>
          </a:p>
          <a:p>
            <a:pPr marL="822325" lvl="1" indent="-365125">
              <a:buFont typeface="Symbol" pitchFamily="18" charset="2"/>
              <a:buChar char="-"/>
            </a:pPr>
            <a:r>
              <a:rPr lang="en-US" sz="1900" dirty="0" smtClean="0"/>
              <a:t>Most of the papers (70%) do not take the complete source model, but only incomplete, i.e. the partial model of business or system requirements, as a basis for data model synthesis. The incompleteness of the source model is a typical characteristic of all categories, except for approaches having GOMs as a basis for data model synthesis, since all of them are based on the </a:t>
            </a:r>
            <a:r>
              <a:rPr lang="en-US" sz="1900" i="1" dirty="0" smtClean="0"/>
              <a:t> </a:t>
            </a:r>
            <a:r>
              <a:rPr lang="en-US" sz="1900" i="1" dirty="0" err="1" smtClean="0">
                <a:latin typeface="Times New Roman" pitchFamily="18" charset="0"/>
                <a:cs typeface="Times New Roman" pitchFamily="18" charset="0"/>
              </a:rPr>
              <a:t>i</a:t>
            </a:r>
            <a:r>
              <a:rPr lang="en-US" i="1" dirty="0" smtClean="0">
                <a:latin typeface="Times New Roman" pitchFamily="18" charset="0"/>
                <a:cs typeface="Times New Roman" pitchFamily="18" charset="0"/>
              </a:rPr>
              <a:t>*</a:t>
            </a:r>
            <a:r>
              <a:rPr lang="en-US" sz="1900" i="1" dirty="0" smtClean="0">
                <a:latin typeface="Times New Roman" pitchFamily="18" charset="0"/>
                <a:cs typeface="Times New Roman" pitchFamily="18" charset="0"/>
              </a:rPr>
              <a:t> </a:t>
            </a:r>
            <a:r>
              <a:rPr lang="en-US" sz="1900" dirty="0" smtClean="0"/>
              <a:t>notation, which captures "all" requirements by a single diagram. </a:t>
            </a:r>
          </a:p>
          <a:p>
            <a:pPr marL="822325" lvl="1" indent="-365125">
              <a:buFont typeface="Symbol" pitchFamily="18" charset="2"/>
              <a:buChar char="-"/>
            </a:pPr>
            <a:r>
              <a:rPr lang="en-US" sz="1900" dirty="0" smtClean="0"/>
              <a:t>The UML class diagram is used for the representation of the target data model in a large majority (&gt;85%) of all identified papers. Other notations were mainly used in some approaches before the adoption of the UML standard.</a:t>
            </a:r>
          </a:p>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822325" lvl="1" indent="-365125">
              <a:buFont typeface="Symbol" pitchFamily="18" charset="2"/>
              <a:buChar char="-"/>
            </a:pPr>
            <a:r>
              <a:rPr lang="en-US" sz="1900" dirty="0" smtClean="0"/>
              <a:t>Data model synthesis is mainly ( 80%) informally specified, equally by guidelines and informal rules, while just one-fifth of all papers specify data model synthesis in some formal way. Consequently, the level of </a:t>
            </a:r>
            <a:r>
              <a:rPr lang="en-US" sz="1900" dirty="0" err="1" smtClean="0"/>
              <a:t>automatization</a:t>
            </a:r>
            <a:r>
              <a:rPr lang="en-US" sz="1900" dirty="0" smtClean="0"/>
              <a:t> is rather low - a half of all papers present only manual data model derivation, while the other half present (semi)automated data model generation to some extent.</a:t>
            </a:r>
          </a:p>
          <a:p>
            <a:pPr marL="822325" lvl="1" indent="-365125">
              <a:buFont typeface="Symbol" pitchFamily="18" charset="2"/>
              <a:buChar char="-"/>
            </a:pPr>
            <a:r>
              <a:rPr lang="en-US" sz="1900" dirty="0" smtClean="0"/>
              <a:t>The development of transformation languages (ATL and QVT) has made a significant contribution to the formalization and </a:t>
            </a:r>
            <a:r>
              <a:rPr lang="en-US" sz="1900" dirty="0" err="1" smtClean="0"/>
              <a:t>automatization</a:t>
            </a:r>
            <a:r>
              <a:rPr lang="en-US" sz="1900" dirty="0" smtClean="0"/>
              <a:t> of data model synthesis in the recent years, so the participation of automatic techniques (35%) is growing.</a:t>
            </a:r>
          </a:p>
          <a:p>
            <a:pPr marL="822325" lvl="1" indent="-365125">
              <a:buFont typeface="Symbol" pitchFamily="18" charset="2"/>
              <a:buChar char="-"/>
            </a:pPr>
            <a:r>
              <a:rPr lang="en-US" sz="1900" smtClean="0"/>
              <a:t>A deeper analysis implies that the semantic capacity of graphically represented business/software requirements (regardless of their orientation) has not yet been sufficiently identified to enable the automatic synthesis of the complete target data model, since a large majority of the existing approaches still do not have a significant recall in the automated generation of class associations, association end multiplicities and class members.</a:t>
            </a:r>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sr-Latn-BA" smtClean="0"/>
          </a:p>
        </p:txBody>
      </p:sp>
      <p:sp>
        <p:nvSpPr>
          <p:cNvPr id="83972" name="Slide Number Placeholder 3"/>
          <p:cNvSpPr>
            <a:spLocks noGrp="1"/>
          </p:cNvSpPr>
          <p:nvPr>
            <p:ph type="sldNum" sz="quarter" idx="5"/>
          </p:nvPr>
        </p:nvSpPr>
        <p:spPr>
          <a:noFill/>
        </p:spPr>
        <p:txBody>
          <a:bodyPr/>
          <a:lstStyle/>
          <a:p>
            <a:fld id="{1AF8EA7F-B008-4D79-A8AF-215D5056C91A}"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a:buFont typeface="Arial" pitchFamily="34" charset="0"/>
              <a:buChar char="•"/>
            </a:pPr>
            <a:r>
              <a:rPr lang="en-US" sz="1200" smtClean="0"/>
              <a:t>The database </a:t>
            </a:r>
            <a:r>
              <a:rPr lang="en-US" sz="1200" dirty="0" smtClean="0"/>
              <a:t>model is one of the most important artifacts in the process of information system design, as well as the crucial </a:t>
            </a:r>
            <a:r>
              <a:rPr lang="en-US" sz="1200" smtClean="0"/>
              <a:t>component of  software </a:t>
            </a:r>
            <a:r>
              <a:rPr lang="en-US" sz="1200" dirty="0" smtClean="0"/>
              <a:t>system models</a:t>
            </a:r>
            <a:r>
              <a:rPr lang="en-US" sz="1200" smtClean="0"/>
              <a:t>. </a:t>
            </a:r>
            <a:r>
              <a:rPr lang="en-US" sz="1200" dirty="0" smtClean="0"/>
              <a:t>Similar to the other steps in the development process, the continual research goal is to make this phase as easier as possible (ideally fully automated).</a:t>
            </a:r>
          </a:p>
          <a:p>
            <a:pPr>
              <a:buFont typeface="Arial" pitchFamily="34" charset="0"/>
              <a:buChar char="•"/>
            </a:pPr>
            <a:r>
              <a:rPr lang="en-US" sz="1200" dirty="0" smtClean="0"/>
              <a:t>As a consequence, the automation of data model design has been subject of research for many years. The main target is conceptual data model (CDM), because transformation from conceptual data model to other data models (</a:t>
            </a:r>
            <a:r>
              <a:rPr lang="en-US" sz="1200" dirty="0" smtClean="0">
                <a:latin typeface="Cambria Math"/>
                <a:ea typeface="Cambria Math"/>
              </a:rPr>
              <a:t>⇒</a:t>
            </a:r>
            <a:r>
              <a:rPr lang="en-US" sz="1200" dirty="0" smtClean="0"/>
              <a:t> implementation logical level </a:t>
            </a:r>
            <a:r>
              <a:rPr lang="en-US" sz="1200" dirty="0" smtClean="0">
                <a:latin typeface="Cambria Math"/>
                <a:ea typeface="Cambria Math"/>
              </a:rPr>
              <a:t>⇒</a:t>
            </a:r>
            <a:r>
              <a:rPr lang="en-US" sz="1200" dirty="0" smtClean="0"/>
              <a:t> physical level) is more or less straightforward.</a:t>
            </a:r>
            <a:endParaRPr lang="en-US" sz="1200" b="1" dirty="0" smtClean="0"/>
          </a:p>
          <a:p>
            <a:pPr>
              <a:buFont typeface="Arial" pitchFamily="34" charset="0"/>
              <a:buChar char="•"/>
            </a:pPr>
            <a:r>
              <a:rPr lang="en-US" sz="1200" dirty="0" smtClean="0"/>
              <a:t>Many different approaches and techniques  for  data model design/synthesis has been proposed so far. Our work was inspired by the lack of appropriate survey of research and achievements in one important group: the model-driven approaches and techniques.</a:t>
            </a:r>
          </a:p>
          <a:p>
            <a:pPr>
              <a:buFont typeface="Arial" pitchFamily="34" charset="0"/>
              <a:buChar char="•"/>
            </a:pPr>
            <a:endParaRPr lang="en-US" sz="1200" dirty="0" smtClean="0"/>
          </a:p>
          <a:p>
            <a:endParaRPr lang="sr-Latn-BA" dirty="0" smtClean="0"/>
          </a:p>
        </p:txBody>
      </p:sp>
      <p:sp>
        <p:nvSpPr>
          <p:cNvPr id="48132" name="Slide Number Placeholder 3"/>
          <p:cNvSpPr>
            <a:spLocks noGrp="1"/>
          </p:cNvSpPr>
          <p:nvPr>
            <p:ph type="sldNum" sz="quarter" idx="5"/>
          </p:nvPr>
        </p:nvSpPr>
        <p:spPr>
          <a:noFill/>
        </p:spPr>
        <p:txBody>
          <a:bodyPr/>
          <a:lstStyle/>
          <a:p>
            <a:fld id="{A95F75DE-E034-4FDB-A59C-7BE138E3A32E}"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sr-Latn-BA" dirty="0" smtClean="0"/>
          </a:p>
        </p:txBody>
      </p:sp>
      <p:sp>
        <p:nvSpPr>
          <p:cNvPr id="48132" name="Slide Number Placeholder 3"/>
          <p:cNvSpPr>
            <a:spLocks noGrp="1"/>
          </p:cNvSpPr>
          <p:nvPr>
            <p:ph type="sldNum" sz="quarter" idx="5"/>
          </p:nvPr>
        </p:nvSpPr>
        <p:spPr>
          <a:noFill/>
        </p:spPr>
        <p:txBody>
          <a:bodyPr/>
          <a:lstStyle/>
          <a:p>
            <a:fld id="{A95F75DE-E034-4FDB-A59C-7BE138E3A32E}"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sr-Latn-BA" smtClean="0"/>
          </a:p>
        </p:txBody>
      </p:sp>
      <p:sp>
        <p:nvSpPr>
          <p:cNvPr id="46084" name="Slide Number Placeholder 3"/>
          <p:cNvSpPr>
            <a:spLocks noGrp="1"/>
          </p:cNvSpPr>
          <p:nvPr>
            <p:ph type="sldNum" sz="quarter" idx="5"/>
          </p:nvPr>
        </p:nvSpPr>
        <p:spPr>
          <a:noFill/>
        </p:spPr>
        <p:txBody>
          <a:bodyPr/>
          <a:lstStyle/>
          <a:p>
            <a:fld id="{BE95D21E-3BC9-43F1-8C3D-3D392E2826FD}" type="slidenum">
              <a:rPr lang="en-US" smtClean="0"/>
              <a:pPr/>
              <a:t>31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z="2000" dirty="0" smtClean="0">
                <a:sym typeface="Wingdings"/>
              </a:rPr>
              <a:t> </a:t>
            </a:r>
            <a:r>
              <a:rPr lang="en-US" sz="2000" dirty="0" smtClean="0"/>
              <a:t>The most frequently used approaches to conceptual database design are </a:t>
            </a:r>
            <a:r>
              <a:rPr lang="en-US" sz="2000" b="1" dirty="0" smtClean="0"/>
              <a:t>NLP (Natural Language Processing) approaches</a:t>
            </a:r>
            <a:r>
              <a:rPr lang="en-US" sz="2000" dirty="0" smtClean="0"/>
              <a:t>, that are based on extracting knowledge from requirements specifications in natural language, in order to automate data model design.</a:t>
            </a:r>
          </a:p>
          <a:p>
            <a:pPr>
              <a:buNone/>
            </a:pPr>
            <a:r>
              <a:rPr lang="en-US" sz="2000" baseline="0" dirty="0" smtClean="0"/>
              <a:t>    </a:t>
            </a:r>
            <a:r>
              <a:rPr lang="en-US" sz="2000" dirty="0" smtClean="0"/>
              <a:t>Flavor:  The effectiveness and limitations of this approaches are usually deeply related to the natural language characteristics, and their utilization is questionable for languages with complex morphology.</a:t>
            </a:r>
          </a:p>
          <a:p>
            <a:r>
              <a:rPr lang="en-US" sz="2000" dirty="0" smtClean="0">
                <a:sym typeface="Wingdings"/>
              </a:rPr>
              <a:t>  </a:t>
            </a:r>
            <a:r>
              <a:rPr lang="en-US" sz="2000" dirty="0" smtClean="0"/>
              <a:t>Other approaches:</a:t>
            </a:r>
          </a:p>
          <a:p>
            <a:pPr lvl="1"/>
            <a:r>
              <a:rPr lang="en-US" sz="1900" b="1" dirty="0" smtClean="0"/>
              <a:t>Forms based approaches</a:t>
            </a:r>
            <a:r>
              <a:rPr lang="en-US" sz="1900" dirty="0" smtClean="0"/>
              <a:t> and </a:t>
            </a:r>
          </a:p>
          <a:p>
            <a:pPr lvl="1"/>
            <a:r>
              <a:rPr lang="en-US" sz="1900" b="1" dirty="0" smtClean="0"/>
              <a:t>Model based approaches</a:t>
            </a:r>
            <a:r>
              <a:rPr lang="en-US" sz="1900" dirty="0" smtClean="0"/>
              <a:t>, that take models, i.e. graphically specified business or software requirements, as the basis for automated data model design.</a:t>
            </a:r>
          </a:p>
          <a:p>
            <a:pPr lvl="1">
              <a:buNone/>
            </a:pPr>
            <a:r>
              <a:rPr lang="en-US" sz="1900" dirty="0" smtClean="0"/>
              <a:t>Our research is focused on model based approaches, because</a:t>
            </a:r>
          </a:p>
          <a:p>
            <a:pPr lvl="1"/>
            <a:r>
              <a:rPr lang="en-US" sz="1900" dirty="0" smtClean="0"/>
              <a:t>Business modeling (usually)  proceeds conceptual data modeling step, </a:t>
            </a:r>
          </a:p>
          <a:p>
            <a:pPr lvl="1"/>
            <a:r>
              <a:rPr lang="en-US" sz="1900" dirty="0" smtClean="0"/>
              <a:t>Models are based on formal concepts </a:t>
            </a:r>
            <a:r>
              <a:rPr lang="en-US" sz="1900" dirty="0" smtClean="0">
                <a:latin typeface="Cambria Math"/>
                <a:ea typeface="Cambria Math"/>
              </a:rPr>
              <a:t>⇒ </a:t>
            </a:r>
            <a:r>
              <a:rPr lang="en-US" sz="1900" dirty="0" smtClean="0">
                <a:ea typeface="Cambria Math"/>
              </a:rPr>
              <a:t>automation process is easier </a:t>
            </a:r>
            <a:endParaRPr lang="en-US" sz="1900" dirty="0" smtClean="0"/>
          </a:p>
          <a:p>
            <a:endParaRPr lang="sr-Latn-BA" dirty="0" smtClean="0"/>
          </a:p>
        </p:txBody>
      </p:sp>
      <p:sp>
        <p:nvSpPr>
          <p:cNvPr id="48132" name="Slide Number Placeholder 3"/>
          <p:cNvSpPr>
            <a:spLocks noGrp="1"/>
          </p:cNvSpPr>
          <p:nvPr>
            <p:ph type="sldNum" sz="quarter" idx="5"/>
          </p:nvPr>
        </p:nvSpPr>
        <p:spPr>
          <a:noFill/>
        </p:spPr>
        <p:txBody>
          <a:bodyPr/>
          <a:lstStyle/>
          <a:p>
            <a:fld id="{A95F75DE-E034-4FDB-A59C-7BE138E3A32E}"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sr-Latn-BA" smtClean="0"/>
          </a:p>
        </p:txBody>
      </p:sp>
      <p:sp>
        <p:nvSpPr>
          <p:cNvPr id="51204" name="Slide Number Placeholder 3"/>
          <p:cNvSpPr>
            <a:spLocks noGrp="1"/>
          </p:cNvSpPr>
          <p:nvPr>
            <p:ph type="sldNum" sz="quarter" idx="5"/>
          </p:nvPr>
        </p:nvSpPr>
        <p:spPr>
          <a:noFill/>
        </p:spPr>
        <p:txBody>
          <a:bodyPr/>
          <a:lstStyle/>
          <a:p>
            <a:fld id="{48BFA53F-96DD-44D4-950B-9A0498AFBFC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sr-Latn-BA" dirty="0" smtClean="0"/>
          </a:p>
        </p:txBody>
      </p:sp>
      <p:sp>
        <p:nvSpPr>
          <p:cNvPr id="50180" name="Slide Number Placeholder 3"/>
          <p:cNvSpPr>
            <a:spLocks noGrp="1"/>
          </p:cNvSpPr>
          <p:nvPr>
            <p:ph type="sldNum" sz="quarter" idx="5"/>
          </p:nvPr>
        </p:nvSpPr>
        <p:spPr>
          <a:noFill/>
        </p:spPr>
        <p:txBody>
          <a:bodyPr/>
          <a:lstStyle/>
          <a:p>
            <a:fld id="{32543421-CA44-4DC1-9D12-C649E3985F97}"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z="1200" dirty="0" smtClean="0"/>
              <a:t>The OMG's efforts focused on UML, MDA and QVT have made significant contributions to the automated model-driven synthesis of data models in the 2000s.</a:t>
            </a:r>
          </a:p>
          <a:p>
            <a:r>
              <a:rPr lang="en-US" sz="1200" dirty="0" smtClean="0"/>
              <a:t>However, although the idea of model-driven design of the data model is more than 25 years old, the fully automated model-driven synthesis of the data model is still the subject of intensive research. In the existing literature there are only a small number of papers presenting the implementation of the automatic model-driven generator of the target data model with the corresponding evaluation results, while the great majority of papers only present modest achievements in (semi)automated, or even manual, data model synthesis.</a:t>
            </a:r>
          </a:p>
          <a:p>
            <a:r>
              <a:rPr lang="en-US" sz="1200" dirty="0" smtClean="0"/>
              <a:t>Several existing papers give only a partial overview of the field by focusing on some particular source notation or by presenting a wider overview of techniques for synthesizing different (not only data) models and taking different source (not only graphical) specifications as the base.</a:t>
            </a:r>
          </a:p>
          <a:p>
            <a:endParaRPr lang="sr-Latn-BA" dirty="0" smtClean="0"/>
          </a:p>
        </p:txBody>
      </p:sp>
      <p:sp>
        <p:nvSpPr>
          <p:cNvPr id="48132" name="Slide Number Placeholder 3"/>
          <p:cNvSpPr>
            <a:spLocks noGrp="1"/>
          </p:cNvSpPr>
          <p:nvPr>
            <p:ph type="sldNum" sz="quarter" idx="5"/>
          </p:nvPr>
        </p:nvSpPr>
        <p:spPr>
          <a:noFill/>
        </p:spPr>
        <p:txBody>
          <a:bodyPr/>
          <a:lstStyle/>
          <a:p>
            <a:fld id="{A95F75DE-E034-4FDB-A59C-7BE138E3A32E}"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t>IBM: </a:t>
            </a:r>
            <a:r>
              <a:rPr lang="en-US" b="1" dirty="0" smtClean="0"/>
              <a:t>The analysis model</a:t>
            </a:r>
          </a:p>
          <a:p>
            <a:r>
              <a:rPr lang="en-US" dirty="0" smtClean="0"/>
              <a:t>The analysis model describes the structure of the system or application that you are modeling. It consists of class diagrams and sequence diagrams that describe the logical implementation of the functional requirements that you identified in the use case model.</a:t>
            </a:r>
          </a:p>
          <a:p>
            <a:r>
              <a:rPr lang="en-US" dirty="0" smtClean="0"/>
              <a:t>You can think of the analysis model as the foundation of the design model since it describes the logical structure of the system, but not how it will be implemented.</a:t>
            </a:r>
          </a:p>
          <a:p>
            <a:endParaRPr lang="sr-Latn-BA" dirty="0" smtClean="0"/>
          </a:p>
        </p:txBody>
      </p:sp>
      <p:sp>
        <p:nvSpPr>
          <p:cNvPr id="48132" name="Slide Number Placeholder 3"/>
          <p:cNvSpPr>
            <a:spLocks noGrp="1"/>
          </p:cNvSpPr>
          <p:nvPr>
            <p:ph type="sldNum" sz="quarter" idx="5"/>
          </p:nvPr>
        </p:nvSpPr>
        <p:spPr>
          <a:noFill/>
        </p:spPr>
        <p:txBody>
          <a:bodyPr/>
          <a:lstStyle/>
          <a:p>
            <a:fld id="{A95F75DE-E034-4FDB-A59C-7BE138E3A32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smtClean="0">
                <a:sym typeface="Wingdings"/>
              </a:rPr>
              <a:t> </a:t>
            </a:r>
            <a:r>
              <a:rPr lang="en-US" sz="1200" smtClean="0"/>
              <a:t>We </a:t>
            </a:r>
            <a:r>
              <a:rPr lang="en-US" sz="1200" dirty="0" smtClean="0"/>
              <a:t>have conducted an extensive survey of the related literature and identified more than 70 primary sources (articles, conference papers, PhD theses) addressing the model-driven synthesis of the data model (MDSDM).</a:t>
            </a:r>
            <a:endParaRPr lang="en-US" sz="1200" smtClean="0"/>
          </a:p>
          <a:p>
            <a:endParaRPr lang="sr-Latn-BA" dirty="0" smtClean="0"/>
          </a:p>
        </p:txBody>
      </p:sp>
      <p:sp>
        <p:nvSpPr>
          <p:cNvPr id="52228" name="Slide Number Placeholder 3"/>
          <p:cNvSpPr>
            <a:spLocks noGrp="1"/>
          </p:cNvSpPr>
          <p:nvPr>
            <p:ph type="sldNum" sz="quarter" idx="5"/>
          </p:nvPr>
        </p:nvSpPr>
        <p:spPr>
          <a:noFill/>
        </p:spPr>
        <p:txBody>
          <a:bodyPr/>
          <a:lstStyle/>
          <a:p>
            <a:fld id="{E38A4EAF-3D62-4140-8E09-7290FF2695AC}"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B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r-Latn-BA"/>
          </a:p>
        </p:txBody>
      </p:sp>
      <p:sp>
        <p:nvSpPr>
          <p:cNvPr id="4" name="Rectangle 6"/>
          <p:cNvSpPr>
            <a:spLocks noGrp="1" noChangeArrowheads="1"/>
          </p:cNvSpPr>
          <p:nvPr>
            <p:ph type="sldNum" sz="quarter" idx="10"/>
          </p:nvPr>
        </p:nvSpPr>
        <p:spPr>
          <a:ln/>
        </p:spPr>
        <p:txBody>
          <a:bodyPr/>
          <a:lstStyle>
            <a:lvl1pPr>
              <a:defRPr/>
            </a:lvl1pPr>
          </a:lstStyle>
          <a:p>
            <a:pPr>
              <a:defRPr/>
            </a:pPr>
            <a:fld id="{B935A6EE-9264-4CC1-AC61-6FC5FE59331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6840537" cy="439718"/>
          </a:xfrm>
        </p:spPr>
        <p:txBody>
          <a:bodyPr/>
          <a:lstStyle/>
          <a:p>
            <a:r>
              <a:rPr lang="en-US" dirty="0" smtClean="0"/>
              <a:t>Click to edit Master title style</a:t>
            </a:r>
            <a:endParaRPr lang="sr-Latn-B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6"/>
          <p:cNvSpPr>
            <a:spLocks noGrp="1" noChangeArrowheads="1"/>
          </p:cNvSpPr>
          <p:nvPr>
            <p:ph type="sldNum" sz="quarter" idx="10"/>
          </p:nvPr>
        </p:nvSpPr>
        <p:spPr>
          <a:ln/>
        </p:spPr>
        <p:txBody>
          <a:bodyPr/>
          <a:lstStyle>
            <a:lvl1pPr>
              <a:defRPr/>
            </a:lvl1pPr>
          </a:lstStyle>
          <a:p>
            <a:pPr>
              <a:defRPr/>
            </a:pPr>
            <a:fld id="{680A7B06-D1A3-4CF3-8A7E-8742F616502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2088" y="274638"/>
            <a:ext cx="2144712" cy="5376862"/>
          </a:xfrm>
        </p:spPr>
        <p:txBody>
          <a:bodyPr vert="eaVert"/>
          <a:lstStyle/>
          <a:p>
            <a:r>
              <a:rPr lang="en-US" smtClean="0"/>
              <a:t>Click to edit Master title style</a:t>
            </a:r>
            <a:endParaRPr lang="sr-Latn-BA"/>
          </a:p>
        </p:txBody>
      </p:sp>
      <p:sp>
        <p:nvSpPr>
          <p:cNvPr id="3" name="Vertical Text Placeholder 2"/>
          <p:cNvSpPr>
            <a:spLocks noGrp="1"/>
          </p:cNvSpPr>
          <p:nvPr>
            <p:ph type="body" orient="vert" idx="1"/>
          </p:nvPr>
        </p:nvSpPr>
        <p:spPr>
          <a:xfrm>
            <a:off x="107950" y="274638"/>
            <a:ext cx="62817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6"/>
          <p:cNvSpPr>
            <a:spLocks noGrp="1" noChangeArrowheads="1"/>
          </p:cNvSpPr>
          <p:nvPr>
            <p:ph type="sldNum" sz="quarter" idx="10"/>
          </p:nvPr>
        </p:nvSpPr>
        <p:spPr>
          <a:ln/>
        </p:spPr>
        <p:txBody>
          <a:bodyPr/>
          <a:lstStyle>
            <a:lvl1pPr>
              <a:defRPr/>
            </a:lvl1pPr>
          </a:lstStyle>
          <a:p>
            <a:pPr>
              <a:defRPr/>
            </a:pPr>
            <a:fld id="{4846F429-B602-4F5C-80F9-B64F6CA2FE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dirty="0"/>
              <a:t>Click to edit Master title style</a:t>
            </a:r>
          </a:p>
        </p:txBody>
      </p:sp>
      <p:sp>
        <p:nvSpPr>
          <p:cNvPr id="563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4" name="Rectangle 3"/>
          <p:cNvSpPr>
            <a:spLocks noGrp="1" noChangeArrowheads="1"/>
          </p:cNvSpPr>
          <p:nvPr>
            <p:ph type="dt" sz="half" idx="10"/>
          </p:nvPr>
        </p:nvSpPr>
        <p:spPr/>
        <p:txBody>
          <a:bodyPr/>
          <a:lstStyle>
            <a:lvl1pPr>
              <a:defRPr sz="1000">
                <a:latin typeface="Arial" charset="0"/>
              </a:defRPr>
            </a:lvl1pPr>
          </a:lstStyle>
          <a:p>
            <a:pPr>
              <a:defRPr/>
            </a:pPr>
            <a:r>
              <a:rPr lang="en-US"/>
              <a:t>24.09.2010</a:t>
            </a:r>
            <a:endParaRPr lang="en-US" altLang="en-US"/>
          </a:p>
        </p:txBody>
      </p:sp>
      <p:sp>
        <p:nvSpPr>
          <p:cNvPr id="5" name="Rectangle 4"/>
          <p:cNvSpPr>
            <a:spLocks noGrp="1" noChangeArrowheads="1"/>
          </p:cNvSpPr>
          <p:nvPr>
            <p:ph type="ftr" sz="quarter" idx="11"/>
          </p:nvPr>
        </p:nvSpPr>
        <p:spPr/>
        <p:txBody>
          <a:bodyPr/>
          <a:lstStyle>
            <a:lvl1pPr algn="ctr">
              <a:defRPr sz="1000">
                <a:latin typeface="Arial" charset="0"/>
              </a:defRPr>
            </a:lvl1pPr>
          </a:lstStyle>
          <a:p>
            <a:pPr>
              <a:defRPr/>
            </a:pPr>
            <a:r>
              <a:rPr lang="en-US" altLang="en-US"/>
              <a:t>Brdjanin et al. ADBdesign: An approach to automated initial conceptual database design based on business activity diagrams</a:t>
            </a:r>
          </a:p>
        </p:txBody>
      </p:sp>
      <p:sp>
        <p:nvSpPr>
          <p:cNvPr id="6" name="Rectangle 5"/>
          <p:cNvSpPr>
            <a:spLocks noGrp="1" noChangeArrowheads="1"/>
          </p:cNvSpPr>
          <p:nvPr>
            <p:ph type="sldNum" sz="quarter" idx="12"/>
          </p:nvPr>
        </p:nvSpPr>
        <p:spPr/>
        <p:txBody>
          <a:bodyPr/>
          <a:lstStyle>
            <a:lvl1pPr>
              <a:defRPr/>
            </a:lvl1pPr>
          </a:lstStyle>
          <a:p>
            <a:pPr>
              <a:defRPr/>
            </a:pPr>
            <a:fld id="{15F199C7-A76A-451A-969D-E3637D5EFFD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Rectangle 6"/>
          <p:cNvSpPr>
            <a:spLocks noGrp="1" noChangeArrowheads="1"/>
          </p:cNvSpPr>
          <p:nvPr>
            <p:ph type="sldNum" sz="quarter" idx="10"/>
          </p:nvPr>
        </p:nvSpPr>
        <p:spPr>
          <a:ln/>
        </p:spPr>
        <p:txBody>
          <a:bodyPr/>
          <a:lstStyle>
            <a:lvl1pPr>
              <a:defRPr/>
            </a:lvl1pPr>
          </a:lstStyle>
          <a:p>
            <a:pPr>
              <a:defRPr/>
            </a:pPr>
            <a:fld id="{E147CB4B-27B9-4E10-B371-F056DF4073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B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900EC82-EEED-458E-AC5C-D25D47CB0B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107950" y="11255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4298950" y="11255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Rectangle 6"/>
          <p:cNvSpPr>
            <a:spLocks noGrp="1" noChangeArrowheads="1"/>
          </p:cNvSpPr>
          <p:nvPr>
            <p:ph type="sldNum" sz="quarter" idx="10"/>
          </p:nvPr>
        </p:nvSpPr>
        <p:spPr>
          <a:ln/>
        </p:spPr>
        <p:txBody>
          <a:bodyPr/>
          <a:lstStyle>
            <a:lvl1pPr>
              <a:defRPr/>
            </a:lvl1pPr>
          </a:lstStyle>
          <a:p>
            <a:pPr>
              <a:defRPr/>
            </a:pPr>
            <a:fld id="{43D2A876-BF69-448A-BE5E-3CF9CBDCDB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r-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Rectangle 6"/>
          <p:cNvSpPr>
            <a:spLocks noGrp="1" noChangeArrowheads="1"/>
          </p:cNvSpPr>
          <p:nvPr>
            <p:ph type="sldNum" sz="quarter" idx="10"/>
          </p:nvPr>
        </p:nvSpPr>
        <p:spPr>
          <a:ln/>
        </p:spPr>
        <p:txBody>
          <a:bodyPr/>
          <a:lstStyle>
            <a:lvl1pPr>
              <a:defRPr/>
            </a:lvl1pPr>
          </a:lstStyle>
          <a:p>
            <a:pPr>
              <a:defRPr/>
            </a:pPr>
            <a:fld id="{25CCFA71-484C-4787-A5DC-9A40A1AE62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BA"/>
          </a:p>
        </p:txBody>
      </p:sp>
      <p:sp>
        <p:nvSpPr>
          <p:cNvPr id="3" name="Rectangle 6"/>
          <p:cNvSpPr>
            <a:spLocks noGrp="1" noChangeArrowheads="1"/>
          </p:cNvSpPr>
          <p:nvPr>
            <p:ph type="sldNum" sz="quarter" idx="10"/>
          </p:nvPr>
        </p:nvSpPr>
        <p:spPr>
          <a:ln/>
        </p:spPr>
        <p:txBody>
          <a:bodyPr/>
          <a:lstStyle>
            <a:lvl1pPr>
              <a:defRPr/>
            </a:lvl1pPr>
          </a:lstStyle>
          <a:p>
            <a:pPr>
              <a:defRPr/>
            </a:pPr>
            <a:fld id="{358913B1-8565-40F2-AAC3-0F04843652A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B3CC50B-4524-44AE-AA8F-520F2CD643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1CCE7EA-3F36-4C9B-BAB0-1418AF38E88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Latn-B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2956617-4140-4056-A807-2CFCBACFE4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 y="274638"/>
            <a:ext cx="6981825"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5123" name="Rectangle 3"/>
          <p:cNvSpPr>
            <a:spLocks noGrp="1" noChangeArrowheads="1"/>
          </p:cNvSpPr>
          <p:nvPr>
            <p:ph type="body" idx="1"/>
          </p:nvPr>
        </p:nvSpPr>
        <p:spPr bwMode="auto">
          <a:xfrm>
            <a:off x="107950" y="11255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2230" name="Rectangle 6"/>
          <p:cNvSpPr>
            <a:spLocks noGrp="1" noChangeArrowheads="1"/>
          </p:cNvSpPr>
          <p:nvPr>
            <p:ph type="sldNum" sz="quarter" idx="4"/>
          </p:nvPr>
        </p:nvSpPr>
        <p:spPr bwMode="auto">
          <a:xfrm>
            <a:off x="6659563" y="6524625"/>
            <a:ext cx="2484437"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1CE9D89-C69A-48D0-9FB6-F93B60E0CF85}" type="slidenum">
              <a:rPr lang="en-US"/>
              <a:pPr>
                <a:defRPr/>
              </a:pPr>
              <a:t>‹#›</a:t>
            </a:fld>
            <a:endParaRPr lang="en-US"/>
          </a:p>
        </p:txBody>
      </p:sp>
      <p:sp>
        <p:nvSpPr>
          <p:cNvPr id="55337" name="Line 41"/>
          <p:cNvSpPr>
            <a:spLocks noChangeShapeType="1"/>
          </p:cNvSpPr>
          <p:nvPr/>
        </p:nvSpPr>
        <p:spPr bwMode="auto">
          <a:xfrm flipV="1">
            <a:off x="180975" y="950913"/>
            <a:ext cx="8888413" cy="0"/>
          </a:xfrm>
          <a:prstGeom prst="line">
            <a:avLst/>
          </a:prstGeom>
          <a:noFill/>
          <a:ln w="9525">
            <a:solidFill>
              <a:schemeClr val="tx1"/>
            </a:solidFill>
            <a:round/>
            <a:headEnd/>
            <a:tailEnd/>
          </a:ln>
          <a:effectLst/>
        </p:spPr>
        <p:txBody>
          <a:bodyPr/>
          <a:lstStyle/>
          <a:p>
            <a:pPr>
              <a:defRPr/>
            </a:pPr>
            <a:endParaRPr lang="sr-Latn-BA" dirty="0"/>
          </a:p>
        </p:txBody>
      </p:sp>
      <p:sp>
        <p:nvSpPr>
          <p:cNvPr id="55370" name="Line 74"/>
          <p:cNvSpPr>
            <a:spLocks noChangeShapeType="1"/>
          </p:cNvSpPr>
          <p:nvPr/>
        </p:nvSpPr>
        <p:spPr bwMode="auto">
          <a:xfrm>
            <a:off x="180975" y="6524625"/>
            <a:ext cx="8888413" cy="0"/>
          </a:xfrm>
          <a:prstGeom prst="line">
            <a:avLst/>
          </a:prstGeom>
          <a:noFill/>
          <a:ln w="9525">
            <a:solidFill>
              <a:schemeClr val="tx1"/>
            </a:solidFill>
            <a:round/>
            <a:headEnd/>
            <a:tailEnd/>
          </a:ln>
          <a:effectLst/>
        </p:spPr>
        <p:txBody>
          <a:bodyPr/>
          <a:lstStyle/>
          <a:p>
            <a:pPr>
              <a:defRPr/>
            </a:pPr>
            <a:endParaRPr lang="sr-Latn-BA"/>
          </a:p>
        </p:txBody>
      </p:sp>
      <p:sp>
        <p:nvSpPr>
          <p:cNvPr id="55371" name="Text Box 75"/>
          <p:cNvSpPr txBox="1">
            <a:spLocks noChangeArrowheads="1"/>
          </p:cNvSpPr>
          <p:nvPr/>
        </p:nvSpPr>
        <p:spPr bwMode="auto">
          <a:xfrm>
            <a:off x="87313" y="6584950"/>
            <a:ext cx="6556389" cy="230832"/>
          </a:xfrm>
          <a:prstGeom prst="rect">
            <a:avLst/>
          </a:prstGeom>
          <a:noFill/>
          <a:ln w="9525">
            <a:noFill/>
            <a:miter lim="800000"/>
            <a:headEnd/>
            <a:tailEnd/>
          </a:ln>
          <a:effectLst/>
        </p:spPr>
        <p:txBody>
          <a:bodyPr wrap="square">
            <a:spAutoFit/>
          </a:bodyPr>
          <a:lstStyle/>
          <a:p>
            <a:pPr algn="l" eaLnBrk="1" hangingPunct="1"/>
            <a:r>
              <a:rPr lang="en-US" sz="900" i="1" dirty="0"/>
              <a:t>Brdjanin and Maric: </a:t>
            </a:r>
            <a:r>
              <a:rPr lang="en-US" sz="900" b="1" dirty="0" smtClean="0">
                <a:latin typeface="Century Schoolbook" pitchFamily="18" charset="0"/>
              </a:rPr>
              <a:t>Survey of model-driven techniques for database model synthesis</a:t>
            </a:r>
            <a:endParaRPr lang="en-US" sz="900" b="1" i="1" dirty="0">
              <a:latin typeface="+mn-lt"/>
            </a:endParaRPr>
          </a:p>
        </p:txBody>
      </p:sp>
      <p:sp>
        <p:nvSpPr>
          <p:cNvPr id="79874" name="AutoShape 2" descr="http://t2.gstatic.com/images?q=tbn:ANd9GcTB_ABRR_HjouNW8tP3Ej6vVilPA_NMmx2duCQ-yQbnatpG8XrpjA"/>
          <p:cNvSpPr>
            <a:spLocks noChangeAspect="1" noChangeArrowheads="1"/>
          </p:cNvSpPr>
          <p:nvPr userDrawn="1"/>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9876" name="AutoShape 4" descr="http://t2.gstatic.com/images?q=tbn:ANd9GcTB_ABRR_HjouNW8tP3Ej6vVilPA_NMmx2duCQ-yQbnatpG8XrpjA"/>
          <p:cNvSpPr>
            <a:spLocks noChangeAspect="1" noChangeArrowheads="1"/>
          </p:cNvSpPr>
          <p:nvPr userDrawn="1"/>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7" name="Picture 3" descr="images"/>
          <p:cNvPicPr>
            <a:picLocks noChangeAspect="1" noChangeArrowheads="1"/>
          </p:cNvPicPr>
          <p:nvPr userDrawn="1"/>
        </p:nvPicPr>
        <p:blipFill>
          <a:blip r:embed="rId13" cstate="print"/>
          <a:srcRect/>
          <a:stretch>
            <a:fillRect/>
          </a:stretch>
        </p:blipFill>
        <p:spPr bwMode="auto">
          <a:xfrm>
            <a:off x="7748909" y="0"/>
            <a:ext cx="1359595" cy="955296"/>
          </a:xfrm>
          <a:prstGeom prst="rect">
            <a:avLst/>
          </a:prstGeom>
          <a:noFill/>
        </p:spPr>
      </p:pic>
      <p:sp>
        <p:nvSpPr>
          <p:cNvPr id="79878" name="Text Box 6"/>
          <p:cNvSpPr txBox="1">
            <a:spLocks noChangeArrowheads="1"/>
          </p:cNvSpPr>
          <p:nvPr userDrawn="1"/>
        </p:nvSpPr>
        <p:spPr bwMode="auto">
          <a:xfrm>
            <a:off x="7859018" y="332656"/>
            <a:ext cx="1284982" cy="325239"/>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MV Boli" pitchFamily="2" charset="0"/>
                <a:ea typeface="Calibri" pitchFamily="34" charset="0"/>
                <a:cs typeface="Times New Roman" pitchFamily="18" charset="0"/>
              </a:rPr>
              <a:t>26.08-31.08.2013.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879" name="Rectangle 7"/>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9881" name="Rectangle 9"/>
          <p:cNvSpPr>
            <a:spLocks noChangeArrowheads="1"/>
          </p:cNvSpPr>
          <p:nvPr userDrawn="1"/>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title"/>
          </p:nvPr>
        </p:nvSpPr>
        <p:spPr bwMode="auto">
          <a:xfrm>
            <a:off x="179388" y="122238"/>
            <a:ext cx="6840537" cy="7350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Master title style</a:t>
            </a:r>
          </a:p>
        </p:txBody>
      </p:sp>
      <p:sp>
        <p:nvSpPr>
          <p:cNvPr id="6147" name="Rectangle 4"/>
          <p:cNvSpPr>
            <a:spLocks noGrp="1" noChangeArrowheads="1"/>
          </p:cNvSpPr>
          <p:nvPr>
            <p:ph type="body" idx="1"/>
          </p:nvPr>
        </p:nvSpPr>
        <p:spPr bwMode="auto">
          <a:xfrm>
            <a:off x="179388" y="1143000"/>
            <a:ext cx="8785225" cy="5214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3" name="Rectangle 5"/>
          <p:cNvSpPr>
            <a:spLocks noGrp="1" noChangeArrowheads="1"/>
          </p:cNvSpPr>
          <p:nvPr>
            <p:ph type="dt" sz="half" idx="2"/>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r>
              <a:rPr lang="en-US"/>
              <a:t>24.09.2010</a:t>
            </a:r>
            <a:endParaRPr lang="en-US" altLang="en-US"/>
          </a:p>
        </p:txBody>
      </p:sp>
      <p:sp>
        <p:nvSpPr>
          <p:cNvPr id="44" name="Rectangle 6"/>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r>
              <a:rPr lang="en-US" altLang="en-US"/>
              <a:t>Brdjanin et al. ADBdesign: An approach to automated initial conceptual database design based on business activity diagrams</a:t>
            </a:r>
          </a:p>
        </p:txBody>
      </p:sp>
      <p:sp>
        <p:nvSpPr>
          <p:cNvPr id="45" name="Rectangle 7"/>
          <p:cNvSpPr>
            <a:spLocks noGrp="1" noChangeArrowheads="1"/>
          </p:cNvSpPr>
          <p:nvPr>
            <p:ph type="sldNum" sz="quarter" idx="4"/>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FC779073-9830-4D0D-B256-9C88B0757FC6}" type="slidenum">
              <a:rPr lang="en-US" altLang="en-US"/>
              <a:pPr>
                <a:defRPr/>
              </a:pPr>
              <a:t>‹#›</a:t>
            </a:fld>
            <a:endParaRPr lang="en-US" altLang="en-US"/>
          </a:p>
        </p:txBody>
      </p:sp>
      <p:pic>
        <p:nvPicPr>
          <p:cNvPr id="6151" name="Picture 20" descr="Opatija.png"/>
          <p:cNvPicPr>
            <a:picLocks noChangeAspect="1"/>
          </p:cNvPicPr>
          <p:nvPr/>
        </p:nvPicPr>
        <p:blipFill>
          <a:blip r:embed="rId3" cstate="print"/>
          <a:srcRect/>
          <a:stretch>
            <a:fillRect/>
          </a:stretch>
        </p:blipFill>
        <p:spPr bwMode="auto">
          <a:xfrm>
            <a:off x="7596188" y="7938"/>
            <a:ext cx="1476375" cy="9286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1"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Arial" pitchFamily="34" charset="0"/>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Arial" pitchFamily="34" charset="0"/>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Arial" pitchFamily="34" charset="0"/>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Arial" pitchFamily="34" charset="0"/>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Arial" pitchFamily="34" charset="0"/>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pitchFamily="34" charset="0"/>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5301208"/>
            <a:ext cx="9144000" cy="865187"/>
          </a:xfrm>
          <a:prstGeom prst="rect">
            <a:avLst/>
          </a:prstGeom>
          <a:noFill/>
          <a:ln w="9525">
            <a:noFill/>
            <a:miter lim="800000"/>
            <a:headEnd/>
            <a:tailEnd/>
          </a:ln>
        </p:spPr>
        <p:txBody>
          <a:bodyPr/>
          <a:lstStyle/>
          <a:p>
            <a:pPr algn="ctr">
              <a:spcBef>
                <a:spcPct val="20000"/>
              </a:spcBef>
              <a:buClr>
                <a:schemeClr val="tx2"/>
              </a:buClr>
              <a:buSzPct val="70000"/>
              <a:buFont typeface="Wingdings" pitchFamily="2" charset="2"/>
              <a:buNone/>
            </a:pPr>
            <a:r>
              <a:rPr lang="en-US" sz="2200" dirty="0" err="1">
                <a:latin typeface="Century Schoolbook" pitchFamily="18" charset="0"/>
              </a:rPr>
              <a:t>Dra</a:t>
            </a:r>
            <a:r>
              <a:rPr lang="sr-Latn-BA" sz="2200" dirty="0">
                <a:latin typeface="Century Schoolbook" pitchFamily="18" charset="0"/>
              </a:rPr>
              <a:t>žen Brđanin, </a:t>
            </a:r>
            <a:r>
              <a:rPr lang="sr-Latn-CS" sz="2200" b="1" u="sng" dirty="0">
                <a:latin typeface="Century Schoolbook" pitchFamily="18" charset="0"/>
              </a:rPr>
              <a:t>Slavko </a:t>
            </a:r>
            <a:r>
              <a:rPr lang="sr-Latn-CS" sz="2200" b="1" u="sng" dirty="0" smtClean="0">
                <a:latin typeface="Century Schoolbook" pitchFamily="18" charset="0"/>
              </a:rPr>
              <a:t>Mari</a:t>
            </a:r>
            <a:r>
              <a:rPr lang="sr-Latn-BA" sz="2200" b="1" u="sng" dirty="0" smtClean="0">
                <a:latin typeface="Century Schoolbook" pitchFamily="18" charset="0"/>
              </a:rPr>
              <a:t>ć</a:t>
            </a:r>
            <a:endParaRPr lang="sr-Latn-CS" sz="2200" b="1" u="sng" baseline="30000" dirty="0">
              <a:latin typeface="Century Schoolbook" pitchFamily="18" charset="0"/>
            </a:endParaRPr>
          </a:p>
          <a:p>
            <a:pPr algn="ctr">
              <a:spcBef>
                <a:spcPct val="20000"/>
              </a:spcBef>
              <a:buClr>
                <a:schemeClr val="tx2"/>
              </a:buClr>
              <a:buSzPct val="70000"/>
              <a:buFont typeface="Wingdings" pitchFamily="2" charset="2"/>
              <a:buNone/>
            </a:pPr>
            <a:r>
              <a:rPr lang="en-US" sz="1500" dirty="0" smtClean="0">
                <a:latin typeface="Century Schoolbook" pitchFamily="18" charset="0"/>
              </a:rPr>
              <a:t>Faculty of Electrical Engineering, </a:t>
            </a:r>
            <a:r>
              <a:rPr lang="sr-Latn-CS" sz="1500" dirty="0" smtClean="0">
                <a:latin typeface="Century Schoolbook" pitchFamily="18" charset="0"/>
              </a:rPr>
              <a:t>University </a:t>
            </a:r>
            <a:r>
              <a:rPr lang="sr-Latn-CS" sz="1500" dirty="0">
                <a:latin typeface="Century Schoolbook" pitchFamily="18" charset="0"/>
              </a:rPr>
              <a:t>of Banja Luka, Bosnia and Herzegovina</a:t>
            </a:r>
            <a:endParaRPr lang="en-US" sz="1500" dirty="0">
              <a:latin typeface="Century Schoolbook" pitchFamily="18" charset="0"/>
            </a:endParaRPr>
          </a:p>
        </p:txBody>
      </p:sp>
      <p:sp>
        <p:nvSpPr>
          <p:cNvPr id="9219" name="Rectangle 3"/>
          <p:cNvSpPr>
            <a:spLocks noGrp="1" noChangeArrowheads="1"/>
          </p:cNvSpPr>
          <p:nvPr>
            <p:ph type="subTitle" idx="1"/>
          </p:nvPr>
        </p:nvSpPr>
        <p:spPr>
          <a:xfrm>
            <a:off x="611560" y="2924944"/>
            <a:ext cx="7848872" cy="1151756"/>
          </a:xfrm>
          <a:solidFill>
            <a:srgbClr val="FFFF66"/>
          </a:solidFill>
          <a:ln>
            <a:solidFill>
              <a:schemeClr val="tx2"/>
            </a:solidFill>
          </a:ln>
        </p:spPr>
        <p:txBody>
          <a:bodyPr/>
          <a:lstStyle/>
          <a:p>
            <a:pPr algn="ctr" eaLnBrk="1" hangingPunct="1"/>
            <a:r>
              <a:rPr lang="en-US" sz="2800" b="1" dirty="0" smtClean="0">
                <a:latin typeface="Century Schoolbook" pitchFamily="18" charset="0"/>
              </a:rPr>
              <a:t>Survey of model-driven techniques</a:t>
            </a:r>
          </a:p>
          <a:p>
            <a:pPr algn="ctr" eaLnBrk="1" hangingPunct="1"/>
            <a:r>
              <a:rPr lang="en-US" sz="2800" b="1" dirty="0" smtClean="0">
                <a:latin typeface="Century Schoolbook" pitchFamily="18" charset="0"/>
              </a:rPr>
              <a:t>for database model synthesis</a:t>
            </a:r>
          </a:p>
        </p:txBody>
      </p:sp>
      <p:sp>
        <p:nvSpPr>
          <p:cNvPr id="9220" name="AutoShape 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1" name="AutoShape 1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2" name="AutoShape 12"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3" name="AutoShape 14"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4" name="AutoShape 16"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5" name="AutoShape 1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6" name="AutoShape 2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7" name="Text Box 18"/>
          <p:cNvSpPr txBox="1">
            <a:spLocks noChangeArrowheads="1"/>
          </p:cNvSpPr>
          <p:nvPr/>
        </p:nvSpPr>
        <p:spPr bwMode="auto">
          <a:xfrm>
            <a:off x="17463" y="1124744"/>
            <a:ext cx="9144000" cy="830262"/>
          </a:xfrm>
          <a:prstGeom prst="rect">
            <a:avLst/>
          </a:prstGeom>
          <a:noFill/>
          <a:ln w="9525">
            <a:noFill/>
            <a:miter lim="800000"/>
            <a:headEnd/>
            <a:tailEnd/>
          </a:ln>
        </p:spPr>
        <p:txBody>
          <a:bodyPr>
            <a:spAutoFit/>
          </a:bodyPr>
          <a:lstStyle/>
          <a:p>
            <a:pPr algn="ctr"/>
            <a:r>
              <a:rPr lang="en-US" sz="1600" b="1" dirty="0" smtClean="0">
                <a:solidFill>
                  <a:schemeClr val="tx2">
                    <a:lumMod val="40000"/>
                    <a:lumOff val="60000"/>
                  </a:schemeClr>
                </a:solidFill>
                <a:latin typeface="Century Schoolbook" pitchFamily="18" charset="0"/>
              </a:rPr>
              <a:t>13th</a:t>
            </a:r>
            <a:r>
              <a:rPr lang="en-US" sz="1600" b="1" dirty="0" smtClean="0">
                <a:latin typeface="Century Schoolbook" pitchFamily="18" charset="0"/>
              </a:rPr>
              <a:t> </a:t>
            </a:r>
            <a:r>
              <a:rPr lang="en-US" sz="1600" b="1" dirty="0">
                <a:latin typeface="Century Schoolbook" pitchFamily="18" charset="0"/>
              </a:rPr>
              <a:t>Workshop </a:t>
            </a:r>
            <a:br>
              <a:rPr lang="en-US" sz="1600" b="1" dirty="0">
                <a:latin typeface="Century Schoolbook" pitchFamily="18" charset="0"/>
              </a:rPr>
            </a:br>
            <a:r>
              <a:rPr lang="en-US" sz="1600" b="1" dirty="0">
                <a:latin typeface="Century Schoolbook" pitchFamily="18" charset="0"/>
              </a:rPr>
              <a:t>“Software Engineering Education </a:t>
            </a:r>
            <a:br>
              <a:rPr lang="en-US" sz="1600" b="1" dirty="0">
                <a:latin typeface="Century Schoolbook" pitchFamily="18" charset="0"/>
              </a:rPr>
            </a:br>
            <a:r>
              <a:rPr lang="en-US" sz="1600" b="1" dirty="0">
                <a:latin typeface="Century Schoolbook" pitchFamily="18" charset="0"/>
              </a:rPr>
              <a:t>and Reverse Engineering</a:t>
            </a:r>
          </a:p>
        </p:txBody>
      </p:sp>
      <p:sp>
        <p:nvSpPr>
          <p:cNvPr id="15" name="TextBox 14"/>
          <p:cNvSpPr txBox="1"/>
          <p:nvPr/>
        </p:nvSpPr>
        <p:spPr>
          <a:xfrm>
            <a:off x="2873033" y="764704"/>
            <a:ext cx="3211135" cy="369332"/>
          </a:xfrm>
          <a:prstGeom prst="rect">
            <a:avLst/>
          </a:prstGeom>
          <a:solidFill>
            <a:schemeClr val="bg1"/>
          </a:solidFill>
        </p:spPr>
        <p:txBody>
          <a:bodyPr wrap="none" rtlCol="0">
            <a:spAutoFit/>
          </a:bodyPr>
          <a:lstStyle/>
          <a:p>
            <a:r>
              <a:rPr lang="en-US" dirty="0" smtClean="0"/>
              <a:t>BANSKO, 26.08.-31.08.2013.</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2844" y="0"/>
            <a:ext cx="7453492" cy="1038746"/>
          </a:xfrm>
        </p:spPr>
        <p:txBody>
          <a:bodyPr anchor="b"/>
          <a:lstStyle/>
          <a:p>
            <a:pPr eaLnBrk="1" hangingPunct="1">
              <a:lnSpc>
                <a:spcPts val="3800"/>
              </a:lnSpc>
            </a:pPr>
            <a:r>
              <a:rPr lang="en-US" sz="3600" b="1" dirty="0" smtClean="0"/>
              <a:t>Classification of Model-driven approaches for DM synthesis</a:t>
            </a:r>
            <a:endParaRPr lang="en-US" sz="2000" b="1" dirty="0" smtClean="0"/>
          </a:p>
        </p:txBody>
      </p:sp>
      <p:sp>
        <p:nvSpPr>
          <p:cNvPr id="172" name="Rectangle 3"/>
          <p:cNvSpPr txBox="1">
            <a:spLocks noChangeArrowheads="1"/>
          </p:cNvSpPr>
          <p:nvPr/>
        </p:nvSpPr>
        <p:spPr bwMode="auto">
          <a:xfrm>
            <a:off x="1619672" y="6021288"/>
            <a:ext cx="529208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9475" indent="-514350"/>
            <a:r>
              <a:rPr lang="en-US" sz="2000" dirty="0" smtClean="0"/>
              <a:t>Taxonomy of source notations in MDSDM</a:t>
            </a:r>
          </a:p>
          <a:p>
            <a:pPr marL="879475" indent="-514350"/>
            <a:endParaRPr kumimoji="0" lang="en-US" sz="1600" b="1" i="0" u="none" strike="noStrike" kern="0" cap="none" spc="0" normalizeH="0" baseline="0" noProof="0" dirty="0" smtClean="0">
              <a:ln>
                <a:noFill/>
              </a:ln>
              <a:solidFill>
                <a:schemeClr val="tx1"/>
              </a:solidFill>
              <a:effectLst/>
              <a:uLnTx/>
              <a:uFillTx/>
              <a:latin typeface="+mn-lt"/>
            </a:endParaRPr>
          </a:p>
        </p:txBody>
      </p:sp>
      <p:pic>
        <p:nvPicPr>
          <p:cNvPr id="4" name="Picture 3" descr="klasifikacija.jpg"/>
          <p:cNvPicPr>
            <a:picLocks noChangeAspect="1"/>
          </p:cNvPicPr>
          <p:nvPr/>
        </p:nvPicPr>
        <p:blipFill>
          <a:blip r:embed="rId3" cstate="print"/>
          <a:stretch>
            <a:fillRect/>
          </a:stretch>
        </p:blipFill>
        <p:spPr>
          <a:xfrm>
            <a:off x="1863645" y="983294"/>
            <a:ext cx="5372651" cy="505502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2844" y="72008"/>
            <a:ext cx="7453492" cy="692696"/>
          </a:xfrm>
        </p:spPr>
        <p:txBody>
          <a:bodyPr anchor="b"/>
          <a:lstStyle/>
          <a:p>
            <a:pPr eaLnBrk="1" hangingPunct="1">
              <a:lnSpc>
                <a:spcPts val="3800"/>
              </a:lnSpc>
            </a:pPr>
            <a:r>
              <a:rPr lang="en-US" sz="3600" b="1" dirty="0" smtClean="0"/>
              <a:t>Function oriented approaches</a:t>
            </a:r>
            <a:r>
              <a:rPr lang="sr-Latn-BA" sz="2000" b="1" dirty="0" smtClean="0"/>
              <a:t> (</a:t>
            </a:r>
            <a:r>
              <a:rPr lang="en-US" sz="2000" b="1" dirty="0" smtClean="0"/>
              <a:t>1</a:t>
            </a:r>
            <a:r>
              <a:rPr lang="sr-Latn-BA" sz="2000" b="1" dirty="0" smtClean="0"/>
              <a:t>/</a:t>
            </a:r>
            <a:r>
              <a:rPr lang="en-US" sz="2000" b="1" dirty="0" smtClean="0"/>
              <a:t>3</a:t>
            </a:r>
            <a:r>
              <a:rPr lang="sr-Latn-BA" sz="2000" b="1" dirty="0" smtClean="0"/>
              <a:t>)</a:t>
            </a:r>
            <a:endParaRPr lang="en-US" sz="2000" b="1" dirty="0" smtClean="0"/>
          </a:p>
        </p:txBody>
      </p:sp>
      <p:sp>
        <p:nvSpPr>
          <p:cNvPr id="172" name="Rectangle 3"/>
          <p:cNvSpPr txBox="1">
            <a:spLocks noChangeArrowheads="1"/>
          </p:cNvSpPr>
          <p:nvPr/>
        </p:nvSpPr>
        <p:spPr bwMode="auto">
          <a:xfrm>
            <a:off x="467544" y="6021288"/>
            <a:ext cx="806489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182563"/>
            <a:r>
              <a:rPr lang="en-US" sz="2000" dirty="0" smtClean="0">
                <a:solidFill>
                  <a:schemeClr val="accent6"/>
                </a:solidFill>
              </a:rPr>
              <a:t>Chronological overview and main characteristics of FO approaches</a:t>
            </a:r>
          </a:p>
          <a:p>
            <a:pPr marL="879475" indent="-514350"/>
            <a:endParaRPr kumimoji="0" lang="en-US" sz="1600" b="1" i="0" u="none" strike="noStrike" kern="0" cap="none" spc="0" normalizeH="0" baseline="0" noProof="0" dirty="0" smtClean="0">
              <a:ln>
                <a:noFill/>
              </a:ln>
              <a:solidFill>
                <a:schemeClr val="tx1"/>
              </a:solidFill>
              <a:effectLst/>
              <a:uLnTx/>
              <a:uFillTx/>
              <a:latin typeface="+mn-lt"/>
            </a:endParaRPr>
          </a:p>
        </p:txBody>
      </p:sp>
      <p:pic>
        <p:nvPicPr>
          <p:cNvPr id="5" name="Picture 4" descr="FOMs.jpg"/>
          <p:cNvPicPr>
            <a:picLocks noChangeAspect="1"/>
          </p:cNvPicPr>
          <p:nvPr/>
        </p:nvPicPr>
        <p:blipFill>
          <a:blip r:embed="rId3" cstate="print"/>
          <a:stretch>
            <a:fillRect/>
          </a:stretch>
        </p:blipFill>
        <p:spPr>
          <a:xfrm>
            <a:off x="-27802" y="1196752"/>
            <a:ext cx="9014444" cy="47525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2844" y="72008"/>
            <a:ext cx="7453492" cy="692696"/>
          </a:xfrm>
        </p:spPr>
        <p:txBody>
          <a:bodyPr anchor="b"/>
          <a:lstStyle/>
          <a:p>
            <a:pPr eaLnBrk="1" hangingPunct="1">
              <a:lnSpc>
                <a:spcPts val="3800"/>
              </a:lnSpc>
            </a:pPr>
            <a:r>
              <a:rPr lang="en-US" sz="3600" b="1" dirty="0" smtClean="0"/>
              <a:t>Function oriented approaches</a:t>
            </a:r>
            <a:r>
              <a:rPr lang="sr-Latn-BA" sz="2000" b="1" dirty="0" smtClean="0"/>
              <a:t> (</a:t>
            </a:r>
            <a:r>
              <a:rPr lang="en-US" sz="2000" b="1" dirty="0" smtClean="0"/>
              <a:t>2</a:t>
            </a:r>
            <a:r>
              <a:rPr lang="sr-Latn-BA" sz="2000" b="1" dirty="0" smtClean="0"/>
              <a:t>/</a:t>
            </a:r>
            <a:r>
              <a:rPr lang="en-US" sz="2000" b="1" dirty="0" smtClean="0"/>
              <a:t>3</a:t>
            </a:r>
            <a:r>
              <a:rPr lang="sr-Latn-BA" sz="2000" b="1" dirty="0" smtClean="0"/>
              <a:t>)</a:t>
            </a:r>
            <a:endParaRPr lang="en-US" sz="2000" b="1" dirty="0" smtClean="0"/>
          </a:p>
        </p:txBody>
      </p:sp>
      <p:sp>
        <p:nvSpPr>
          <p:cNvPr id="172" name="Rectangle 3"/>
          <p:cNvSpPr txBox="1">
            <a:spLocks noChangeArrowheads="1"/>
          </p:cNvSpPr>
          <p:nvPr/>
        </p:nvSpPr>
        <p:spPr bwMode="auto">
          <a:xfrm>
            <a:off x="0" y="980728"/>
            <a:ext cx="9144000"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Arial" pitchFamily="34" charset="0"/>
              <a:buChar char="•"/>
            </a:pPr>
            <a:r>
              <a:rPr lang="en-US" sz="2000" dirty="0" smtClean="0">
                <a:solidFill>
                  <a:srgbClr val="C00000"/>
                </a:solidFill>
              </a:rPr>
              <a:t>The first ideas</a:t>
            </a:r>
            <a:r>
              <a:rPr lang="en-US" sz="2000" dirty="0" smtClean="0"/>
              <a:t> about the MDSDM based on function-oriented models (FOMs) in the second half of the 1980s. </a:t>
            </a:r>
            <a:r>
              <a:rPr lang="en-US" sz="2000" dirty="0" smtClean="0">
                <a:solidFill>
                  <a:srgbClr val="C00000"/>
                </a:solidFill>
              </a:rPr>
              <a:t>The first implementations of (semi)automatic generators</a:t>
            </a:r>
            <a:r>
              <a:rPr lang="en-US" sz="2000" dirty="0" smtClean="0"/>
              <a:t> of CDM in the mid-1990s.</a:t>
            </a:r>
          </a:p>
          <a:p>
            <a:pPr marL="365125" indent="-365125">
              <a:buFont typeface="Arial" pitchFamily="34" charset="0"/>
              <a:buChar char="•"/>
            </a:pPr>
            <a:r>
              <a:rPr lang="en-US" sz="2000" dirty="0" smtClean="0">
                <a:solidFill>
                  <a:srgbClr val="C00000"/>
                </a:solidFill>
              </a:rPr>
              <a:t>FOMs use four different notations</a:t>
            </a:r>
            <a:r>
              <a:rPr lang="en-US" sz="2000" dirty="0" smtClean="0"/>
              <a:t>: DFD, SADT/IDEF0, TFM (Topological Functioning Model) and UML UCD (Use Case Diagram).</a:t>
            </a:r>
          </a:p>
          <a:p>
            <a:pPr marL="365125" indent="-365125">
              <a:buFont typeface="Arial" pitchFamily="34" charset="0"/>
              <a:buChar char="•"/>
            </a:pPr>
            <a:r>
              <a:rPr lang="en-US" sz="2000" dirty="0" smtClean="0"/>
              <a:t>DFD has been commonly used (&gt;50%) as a starting point for the MDSDM. Among the 13 identified papers, no one presents an automatic generator taking a complete model of functional system requirements represented by the DFD-hierarchy. Just one paper presents a semiautomatic generator taking a complete source model represented by the DF Net hierarchy, while four papers present the automated generation of the data model based on an incomplete source model, i.e. a single DFD.</a:t>
            </a:r>
          </a:p>
          <a:p>
            <a:pPr marL="365125" indent="-365125">
              <a:buFont typeface="Arial" pitchFamily="34" charset="0"/>
              <a:buChar char="•"/>
            </a:pPr>
            <a:r>
              <a:rPr lang="en-US" sz="2000" dirty="0" smtClean="0"/>
              <a:t>The SADT/IDEF0 is used in five papers. Only two papers report the (semi)automated generation of the target data model. The TFM is used in several papers, but all of them present only manual data model derivation from the TFM.</a:t>
            </a:r>
          </a:p>
          <a:p>
            <a:pPr marL="365125" indent="-365125">
              <a:buFont typeface="Arial" pitchFamily="34" charset="0"/>
              <a:buChar char="•"/>
            </a:pPr>
            <a:r>
              <a:rPr lang="en-US" sz="2000" dirty="0" smtClean="0"/>
              <a:t>The UML UCD is used in one paper for </a:t>
            </a:r>
            <a:r>
              <a:rPr lang="en-US" sz="2000" dirty="0" err="1" smtClean="0"/>
              <a:t>semiautomated</a:t>
            </a:r>
            <a:r>
              <a:rPr lang="en-US" sz="2000" dirty="0" smtClean="0"/>
              <a:t> data model synthesis. </a:t>
            </a:r>
            <a:endParaRPr kumimoji="0" lang="en-US" sz="1600" b="1"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2844" y="72008"/>
            <a:ext cx="7453492" cy="692696"/>
          </a:xfrm>
        </p:spPr>
        <p:txBody>
          <a:bodyPr anchor="b"/>
          <a:lstStyle/>
          <a:p>
            <a:pPr eaLnBrk="1" hangingPunct="1">
              <a:lnSpc>
                <a:spcPts val="3800"/>
              </a:lnSpc>
            </a:pPr>
            <a:r>
              <a:rPr lang="en-US" sz="3600" b="1" dirty="0" smtClean="0"/>
              <a:t>Function oriented approaches</a:t>
            </a:r>
            <a:r>
              <a:rPr lang="sr-Latn-BA" sz="2000" b="1" dirty="0" smtClean="0"/>
              <a:t> (</a:t>
            </a:r>
            <a:r>
              <a:rPr lang="en-US" sz="2000" b="1" dirty="0" smtClean="0"/>
              <a:t>3</a:t>
            </a:r>
            <a:r>
              <a:rPr lang="sr-Latn-BA" sz="2000" b="1" dirty="0" smtClean="0"/>
              <a:t>/</a:t>
            </a:r>
            <a:r>
              <a:rPr lang="en-US" sz="2000" b="1" dirty="0" smtClean="0"/>
              <a:t>3</a:t>
            </a:r>
            <a:r>
              <a:rPr lang="sr-Latn-BA" sz="2000" b="1" dirty="0" smtClean="0"/>
              <a:t>)</a:t>
            </a:r>
            <a:endParaRPr lang="en-US" sz="2000" b="1" dirty="0" smtClean="0"/>
          </a:p>
        </p:txBody>
      </p:sp>
      <p:sp>
        <p:nvSpPr>
          <p:cNvPr id="172" name="Rectangle 3"/>
          <p:cNvSpPr txBox="1">
            <a:spLocks noChangeArrowheads="1"/>
          </p:cNvSpPr>
          <p:nvPr/>
        </p:nvSpPr>
        <p:spPr bwMode="auto">
          <a:xfrm>
            <a:off x="0" y="1313384"/>
            <a:ext cx="9144000" cy="42038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Arial" pitchFamily="34" charset="0"/>
              <a:buChar char="•"/>
            </a:pPr>
            <a:r>
              <a:rPr lang="en-US" sz="2000" dirty="0" smtClean="0"/>
              <a:t>The survey of the FOM based MDSDM approaches, shows that:</a:t>
            </a:r>
          </a:p>
          <a:p>
            <a:pPr marL="365125" indent="-365125">
              <a:buFont typeface="Arial" pitchFamily="34" charset="0"/>
              <a:buChar char="•"/>
            </a:pPr>
            <a:endParaRPr lang="en-US" sz="2000" dirty="0" smtClean="0"/>
          </a:p>
          <a:p>
            <a:pPr marL="822325" lvl="1" indent="-365125"/>
            <a:r>
              <a:rPr lang="en-US" sz="2000" dirty="0" smtClean="0">
                <a:latin typeface="+mn-lt"/>
              </a:rPr>
              <a:t>(</a:t>
            </a:r>
            <a:r>
              <a:rPr lang="en-US" sz="2000" dirty="0" err="1" smtClean="0">
                <a:latin typeface="+mn-lt"/>
              </a:rPr>
              <a:t>i</a:t>
            </a:r>
            <a:r>
              <a:rPr lang="en-US" sz="2000" dirty="0" smtClean="0">
                <a:latin typeface="+mn-lt"/>
              </a:rPr>
              <a:t>) the majority of approaches (&gt; 65%) take an incomplete model of function</a:t>
            </a:r>
            <a:r>
              <a:rPr lang="en-US" sz="2000" dirty="0" smtClean="0"/>
              <a:t>al requirements, as a basis for data model synthesis; </a:t>
            </a:r>
          </a:p>
          <a:p>
            <a:pPr marL="822325" lvl="1" indent="-365125">
              <a:spcBef>
                <a:spcPts val="1200"/>
              </a:spcBef>
            </a:pPr>
            <a:r>
              <a:rPr lang="en-US" sz="2000" dirty="0" smtClean="0"/>
              <a:t>(ii) the target data model is mainly represented by the UML class diagram (&gt;60%), </a:t>
            </a:r>
          </a:p>
          <a:p>
            <a:pPr marL="822325" lvl="1" indent="-365125">
              <a:spcBef>
                <a:spcPts val="1200"/>
              </a:spcBef>
            </a:pPr>
            <a:r>
              <a:rPr lang="en-US" sz="2000" dirty="0" smtClean="0"/>
              <a:t>(iii) the </a:t>
            </a:r>
            <a:r>
              <a:rPr lang="en-US" sz="2000" dirty="0" err="1" smtClean="0"/>
              <a:t>automatization</a:t>
            </a:r>
            <a:r>
              <a:rPr lang="en-US" sz="2000" dirty="0" smtClean="0"/>
              <a:t> level is very low (60% is manual, while less than 20% is automatic);</a:t>
            </a:r>
          </a:p>
          <a:p>
            <a:pPr marL="822325" lvl="1" indent="-365125">
              <a:spcBef>
                <a:spcPts val="1200"/>
              </a:spcBef>
            </a:pPr>
            <a:r>
              <a:rPr lang="en-US" sz="2000" dirty="0" smtClean="0"/>
              <a:t>(iv) the percentage of the evaluated approach is very low</a:t>
            </a:r>
          </a:p>
          <a:p>
            <a:pPr marL="822325" lvl="1" indent="-365125">
              <a:spcBef>
                <a:spcPts val="1200"/>
              </a:spcBef>
            </a:pPr>
            <a:r>
              <a:rPr lang="en-US" sz="2000" dirty="0" smtClean="0"/>
              <a:t>(v) the semantic capacity of FOMs has not been sufficiently identified</a:t>
            </a:r>
            <a:endParaRPr kumimoji="0" lang="en-US" sz="1600" b="1"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2844" y="72008"/>
            <a:ext cx="7453492" cy="692696"/>
          </a:xfrm>
        </p:spPr>
        <p:txBody>
          <a:bodyPr anchor="b"/>
          <a:lstStyle/>
          <a:p>
            <a:pPr eaLnBrk="1" hangingPunct="1">
              <a:lnSpc>
                <a:spcPts val="3800"/>
              </a:lnSpc>
            </a:pPr>
            <a:r>
              <a:rPr lang="en-US" sz="3600" b="1" dirty="0" smtClean="0"/>
              <a:t>Process oriented approaches</a:t>
            </a:r>
            <a:r>
              <a:rPr lang="sr-Latn-BA" sz="2000" b="1" dirty="0" smtClean="0"/>
              <a:t> (</a:t>
            </a:r>
            <a:r>
              <a:rPr lang="en-US" sz="2000" b="1" dirty="0" smtClean="0"/>
              <a:t>1</a:t>
            </a:r>
            <a:r>
              <a:rPr lang="sr-Latn-BA" sz="2000" b="1" dirty="0" smtClean="0"/>
              <a:t>/</a:t>
            </a:r>
            <a:r>
              <a:rPr lang="en-US" sz="2000" b="1" dirty="0" smtClean="0"/>
              <a:t>4</a:t>
            </a:r>
            <a:r>
              <a:rPr lang="sr-Latn-BA" sz="2000" b="1" dirty="0" smtClean="0"/>
              <a:t>)</a:t>
            </a:r>
            <a:endParaRPr lang="en-US" sz="2000" b="1" dirty="0" smtClean="0"/>
          </a:p>
        </p:txBody>
      </p:sp>
      <p:sp>
        <p:nvSpPr>
          <p:cNvPr id="172" name="Rectangle 3"/>
          <p:cNvSpPr txBox="1">
            <a:spLocks noChangeArrowheads="1"/>
          </p:cNvSpPr>
          <p:nvPr/>
        </p:nvSpPr>
        <p:spPr bwMode="auto">
          <a:xfrm>
            <a:off x="467544" y="6021288"/>
            <a:ext cx="806489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182563"/>
            <a:r>
              <a:rPr lang="en-US" sz="2000" dirty="0" smtClean="0">
                <a:solidFill>
                  <a:schemeClr val="accent6"/>
                </a:solidFill>
              </a:rPr>
              <a:t>Chronological overview and main characteristics of PO approaches</a:t>
            </a:r>
          </a:p>
          <a:p>
            <a:pPr marL="879475" indent="-514350"/>
            <a:endParaRPr kumimoji="0" lang="en-US" sz="1600" b="1" i="0" u="none" strike="noStrike" kern="0" cap="none" spc="0" normalizeH="0" baseline="0" noProof="0" dirty="0" smtClean="0">
              <a:ln>
                <a:noFill/>
              </a:ln>
              <a:solidFill>
                <a:schemeClr val="tx1"/>
              </a:solidFill>
              <a:effectLst/>
              <a:uLnTx/>
              <a:uFillTx/>
              <a:latin typeface="+mn-lt"/>
            </a:endParaRPr>
          </a:p>
        </p:txBody>
      </p:sp>
      <p:pic>
        <p:nvPicPr>
          <p:cNvPr id="6" name="Picture 5" descr="POMs.jpg"/>
          <p:cNvPicPr>
            <a:picLocks noChangeAspect="1"/>
          </p:cNvPicPr>
          <p:nvPr/>
        </p:nvPicPr>
        <p:blipFill>
          <a:blip r:embed="rId3" cstate="print"/>
          <a:stretch>
            <a:fillRect/>
          </a:stretch>
        </p:blipFill>
        <p:spPr>
          <a:xfrm>
            <a:off x="611560" y="1124744"/>
            <a:ext cx="7867814" cy="484058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2844" y="72008"/>
            <a:ext cx="7453492" cy="692696"/>
          </a:xfrm>
        </p:spPr>
        <p:txBody>
          <a:bodyPr anchor="b"/>
          <a:lstStyle/>
          <a:p>
            <a:pPr eaLnBrk="1" hangingPunct="1">
              <a:lnSpc>
                <a:spcPts val="3800"/>
              </a:lnSpc>
            </a:pPr>
            <a:r>
              <a:rPr lang="en-US" sz="3600" b="1" dirty="0" smtClean="0"/>
              <a:t>Process oriented approaches</a:t>
            </a:r>
            <a:r>
              <a:rPr lang="sr-Latn-BA" sz="2000" b="1" dirty="0" smtClean="0"/>
              <a:t> (</a:t>
            </a:r>
            <a:r>
              <a:rPr lang="en-US" sz="2000" b="1" dirty="0" smtClean="0"/>
              <a:t>2</a:t>
            </a:r>
            <a:r>
              <a:rPr lang="sr-Latn-BA" sz="2000" b="1" dirty="0" smtClean="0"/>
              <a:t>/</a:t>
            </a:r>
            <a:r>
              <a:rPr lang="en-US" sz="2000" b="1" dirty="0" smtClean="0"/>
              <a:t>4</a:t>
            </a:r>
            <a:r>
              <a:rPr lang="sr-Latn-BA" sz="2000" b="1" dirty="0" smtClean="0"/>
              <a:t>)</a:t>
            </a:r>
            <a:endParaRPr lang="en-US" sz="2000" b="1" dirty="0" smtClean="0"/>
          </a:p>
        </p:txBody>
      </p:sp>
      <p:sp>
        <p:nvSpPr>
          <p:cNvPr id="172" name="Rectangle 3"/>
          <p:cNvSpPr txBox="1">
            <a:spLocks noChangeArrowheads="1"/>
          </p:cNvSpPr>
          <p:nvPr/>
        </p:nvSpPr>
        <p:spPr bwMode="auto">
          <a:xfrm>
            <a:off x="0" y="980728"/>
            <a:ext cx="9144000"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Arial" pitchFamily="34" charset="0"/>
              <a:buChar char="•"/>
            </a:pPr>
            <a:r>
              <a:rPr lang="en-US" sz="2000" dirty="0" smtClean="0"/>
              <a:t>Process-oriented models (POMs) are the largest category of models being used as a starting point for the MDSDM. The first data model synthesis based on the POM was proposed in 1990. The boom of these approaches was influenced by the appearance and development of </a:t>
            </a:r>
            <a:r>
              <a:rPr lang="en-US" sz="2000" dirty="0" err="1" smtClean="0"/>
              <a:t>metamodel</a:t>
            </a:r>
            <a:r>
              <a:rPr lang="en-US" sz="2000" dirty="0" smtClean="0"/>
              <a:t>-based notations, particularly the UML activity diagram (UML AD) in the late 1990s/early 2000s, and the BPMN a few years later, as well as the ATL and QVT transformation languages.</a:t>
            </a:r>
          </a:p>
          <a:p>
            <a:pPr marL="365125" indent="-365125">
              <a:buFont typeface="Arial" pitchFamily="34" charset="0"/>
              <a:buChar char="•"/>
            </a:pPr>
            <a:r>
              <a:rPr lang="en-US" sz="2000" dirty="0" smtClean="0"/>
              <a:t>POMs, used as a basis for the MDSDM, have been represented by seven different notations: UML AD, BPMN, GRAPES-BM/TCD, Petri Net, RAD (Role Activity Diagram), EPC (Event-driven Process Chain) and A-graph.</a:t>
            </a:r>
          </a:p>
          <a:p>
            <a:pPr marL="365125" indent="-365125">
              <a:buFont typeface="Arial" pitchFamily="34" charset="0"/>
              <a:buChar char="•"/>
            </a:pPr>
            <a:r>
              <a:rPr lang="en-US" sz="2000" dirty="0" smtClean="0"/>
              <a:t>The UML AD is used in </a:t>
            </a:r>
            <a:r>
              <a:rPr lang="en-US" sz="2000" smtClean="0"/>
              <a:t>14 papers. </a:t>
            </a:r>
            <a:r>
              <a:rPr lang="en-US" sz="2000" dirty="0" smtClean="0"/>
              <a:t>Only one paper presents an automatic data model generator (named </a:t>
            </a:r>
            <a:r>
              <a:rPr lang="en-US" sz="2000" dirty="0" err="1" smtClean="0"/>
              <a:t>ADBdesign</a:t>
            </a:r>
            <a:r>
              <a:rPr lang="en-US" sz="2000" dirty="0" smtClean="0"/>
              <a:t>) based on the complete source model.</a:t>
            </a:r>
          </a:p>
          <a:p>
            <a:pPr marL="365125" indent="-365125"/>
            <a:r>
              <a:rPr lang="en-US" sz="2000" dirty="0" smtClean="0"/>
              <a:t>	Several papers present the automated, mainly ATL and QVT-based, data model generation based on the incomplete source model, but with a modest precision (the percentage of correct automatically generated concepts) and recall (percentage of the automatically generated target model), while the others present manual data model derivation.</a:t>
            </a:r>
          </a:p>
          <a:p>
            <a:pPr marL="365125" indent="-365125">
              <a:buFont typeface="Arial" pitchFamily="34" charset="0"/>
              <a:buChar char="•"/>
            </a:pPr>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2844" y="72008"/>
            <a:ext cx="7453492" cy="692696"/>
          </a:xfrm>
        </p:spPr>
        <p:txBody>
          <a:bodyPr anchor="b"/>
          <a:lstStyle/>
          <a:p>
            <a:pPr eaLnBrk="1" hangingPunct="1">
              <a:lnSpc>
                <a:spcPts val="3800"/>
              </a:lnSpc>
            </a:pPr>
            <a:r>
              <a:rPr lang="en-US" sz="3600" b="1" dirty="0" smtClean="0"/>
              <a:t>Process oriented approaches</a:t>
            </a:r>
            <a:r>
              <a:rPr lang="sr-Latn-BA" sz="2000" b="1" dirty="0" smtClean="0"/>
              <a:t> (</a:t>
            </a:r>
            <a:r>
              <a:rPr lang="en-US" sz="2000" b="1" dirty="0" smtClean="0"/>
              <a:t>3</a:t>
            </a:r>
            <a:r>
              <a:rPr lang="sr-Latn-BA" sz="2000" b="1" dirty="0" smtClean="0"/>
              <a:t>/</a:t>
            </a:r>
            <a:r>
              <a:rPr lang="en-US" sz="2000" b="1" dirty="0" smtClean="0"/>
              <a:t>4</a:t>
            </a:r>
            <a:r>
              <a:rPr lang="sr-Latn-BA" sz="2000" b="1" dirty="0" smtClean="0"/>
              <a:t>)</a:t>
            </a:r>
            <a:endParaRPr lang="en-US" sz="2000" b="1" dirty="0" smtClean="0"/>
          </a:p>
        </p:txBody>
      </p:sp>
      <p:sp>
        <p:nvSpPr>
          <p:cNvPr id="172" name="Rectangle 3"/>
          <p:cNvSpPr txBox="1">
            <a:spLocks noChangeArrowheads="1"/>
          </p:cNvSpPr>
          <p:nvPr/>
        </p:nvSpPr>
        <p:spPr bwMode="auto">
          <a:xfrm>
            <a:off x="0" y="980728"/>
            <a:ext cx="9144000"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Arial" pitchFamily="34" charset="0"/>
              <a:buChar char="•"/>
            </a:pPr>
            <a:r>
              <a:rPr lang="en-US" sz="2000" dirty="0" smtClean="0"/>
              <a:t>Although the BPMN is used in 12 papers, there is no paper presenting an automatic generator of the data model based on the complete source model. There are two QVT-based proposals, but with modest achievements in the automated generation of the analysis level class diagram, as well as several proposals for the semi-automated generation.</a:t>
            </a:r>
          </a:p>
          <a:p>
            <a:pPr marL="365125" indent="-365125">
              <a:buFont typeface="Arial" pitchFamily="34" charset="0"/>
              <a:buChar char="•"/>
            </a:pPr>
            <a:r>
              <a:rPr lang="en-US" sz="2000" dirty="0" smtClean="0"/>
              <a:t>There are also several related papers proposing the usage of the TCD notation (a part of the GRAPES-BM language) as a starting point for data model synthesis, initially through the intermediate model, while the final release presents the </a:t>
            </a:r>
            <a:r>
              <a:rPr lang="en-US" sz="2000" dirty="0" err="1" smtClean="0"/>
              <a:t>BrainTool</a:t>
            </a:r>
            <a:r>
              <a:rPr lang="en-US" sz="2000" dirty="0" smtClean="0"/>
              <a:t> generator, which generates the data model directly from the TCD. However, like the majority of all proposals, they do not consider the complete source model, and the proposed approach is also not evaluated. </a:t>
            </a:r>
          </a:p>
          <a:p>
            <a:pPr marL="365125" indent="-365125">
              <a:buFont typeface="Arial" pitchFamily="34" charset="0"/>
              <a:buChar char="•"/>
            </a:pPr>
            <a:r>
              <a:rPr lang="en-US" sz="2000" dirty="0" smtClean="0"/>
              <a:t>Among the remaining papers proposing data model synthesis based on Petri nets (2), EPC (1), A-graph (1), and RAD (1), only two sources present software tools for the (semi)automated generation of the data model based on the incomplete source model.</a:t>
            </a:r>
          </a:p>
          <a:p>
            <a:endParaRPr lang="en-US" sz="1600" dirty="0" smtClean="0"/>
          </a:p>
          <a:p>
            <a:endParaRPr lang="en-US" sz="1600" dirty="0" smtClean="0"/>
          </a:p>
          <a:p>
            <a:endParaRPr lang="en-US" sz="1600" dirty="0" smtClean="0"/>
          </a:p>
          <a:p>
            <a:endParaRPr kumimoji="0" lang="en-US" sz="1600" b="1"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2844" y="72008"/>
            <a:ext cx="7453492" cy="692696"/>
          </a:xfrm>
        </p:spPr>
        <p:txBody>
          <a:bodyPr anchor="b"/>
          <a:lstStyle/>
          <a:p>
            <a:pPr eaLnBrk="1" hangingPunct="1">
              <a:lnSpc>
                <a:spcPts val="3800"/>
              </a:lnSpc>
            </a:pPr>
            <a:r>
              <a:rPr lang="en-US" sz="3600" b="1" dirty="0" smtClean="0"/>
              <a:t>Process oriented approaches</a:t>
            </a:r>
            <a:r>
              <a:rPr lang="sr-Latn-BA" sz="2000" b="1" dirty="0" smtClean="0"/>
              <a:t> (</a:t>
            </a:r>
            <a:r>
              <a:rPr lang="en-US" sz="2000" b="1" dirty="0" smtClean="0"/>
              <a:t>4</a:t>
            </a:r>
            <a:r>
              <a:rPr lang="sr-Latn-BA" sz="2000" b="1" dirty="0" smtClean="0"/>
              <a:t>/</a:t>
            </a:r>
            <a:r>
              <a:rPr lang="en-US" sz="2000" b="1" dirty="0" smtClean="0"/>
              <a:t>4</a:t>
            </a:r>
            <a:r>
              <a:rPr lang="sr-Latn-BA" sz="2000" b="1" dirty="0" smtClean="0"/>
              <a:t>)</a:t>
            </a:r>
            <a:endParaRPr lang="en-US" sz="2000" b="1" dirty="0" smtClean="0"/>
          </a:p>
        </p:txBody>
      </p:sp>
      <p:sp>
        <p:nvSpPr>
          <p:cNvPr id="172" name="Rectangle 3"/>
          <p:cNvSpPr txBox="1">
            <a:spLocks noChangeArrowheads="1"/>
          </p:cNvSpPr>
          <p:nvPr/>
        </p:nvSpPr>
        <p:spPr bwMode="auto">
          <a:xfrm>
            <a:off x="0" y="980728"/>
            <a:ext cx="9324528"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Arial" pitchFamily="34" charset="0"/>
              <a:buChar char="•"/>
            </a:pPr>
            <a:r>
              <a:rPr lang="en-US" sz="2000" dirty="0" smtClean="0"/>
              <a:t>The survey of the POM based MDSDM approaches, shows that:</a:t>
            </a:r>
          </a:p>
          <a:p>
            <a:pPr marL="822325" lvl="1" indent="-365125"/>
            <a:r>
              <a:rPr lang="en-US" sz="2000" dirty="0" smtClean="0"/>
              <a:t>(</a:t>
            </a:r>
            <a:r>
              <a:rPr lang="en-US" sz="2000" dirty="0" err="1" smtClean="0"/>
              <a:t>i</a:t>
            </a:r>
            <a:r>
              <a:rPr lang="en-US" sz="2000" dirty="0" smtClean="0"/>
              <a:t>) only two (5%) papers [5, 6] take the complete source model as a basis for data model synthesis;</a:t>
            </a:r>
          </a:p>
          <a:p>
            <a:pPr marL="822325" lvl="1" indent="-365125"/>
            <a:r>
              <a:rPr lang="en-US" sz="2000" dirty="0" smtClean="0"/>
              <a:t>(ii) the target data model is predominantly represented by the UML class diagram (&gt;90%), while the E-R is used only in 3 approaches;</a:t>
            </a:r>
          </a:p>
          <a:p>
            <a:pPr marL="822325" lvl="1" indent="-365125"/>
            <a:r>
              <a:rPr lang="en-US" sz="2000" dirty="0" smtClean="0"/>
              <a:t>(iii) the majority of proposed approaches are based on guidelines (30%) and informal rules (40%). The development of transformation languages (ATL and QVT) influenced development of more formal and automated approaches (percentage of (semi)automatic techniques raised to ~60%);</a:t>
            </a:r>
          </a:p>
          <a:p>
            <a:pPr marL="822325" lvl="1" indent="-365125"/>
            <a:r>
              <a:rPr lang="en-US" sz="2000" dirty="0" smtClean="0"/>
              <a:t>(iv) a small percentage (10%) of approaches (4) were evaluated based on a controlled experiment or a single case study, while all others were not evaluated at all, or just were illustrated by some examples, without any quantitative/qualitative evaluation;</a:t>
            </a:r>
          </a:p>
          <a:p>
            <a:pPr marL="822325" lvl="1" indent="-365125"/>
            <a:r>
              <a:rPr lang="en-US" sz="2000" dirty="0" smtClean="0"/>
              <a:t>(v) only one paper [6] presents an automatic data model generator based on the complete source model, but the generated data model can be considered just as an initial (analysis level) data model;</a:t>
            </a:r>
            <a:endParaRPr lang="en-US" sz="1600" dirty="0" smtClean="0"/>
          </a:p>
          <a:p>
            <a:pPr marL="822325" lvl="1" indent="-365125"/>
            <a:r>
              <a:rPr lang="en-US" sz="2000" dirty="0" smtClean="0"/>
              <a:t>(vi) the semantic capacity of POMs has not yet been sufficiently identified to enable the automatic synthesis of the complete target data model.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3"/>
          <p:cNvSpPr txBox="1">
            <a:spLocks noChangeArrowheads="1"/>
          </p:cNvSpPr>
          <p:nvPr/>
        </p:nvSpPr>
        <p:spPr bwMode="auto">
          <a:xfrm>
            <a:off x="467544" y="4581128"/>
            <a:ext cx="806489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182563"/>
            <a:r>
              <a:rPr lang="en-US" sz="2000" dirty="0" smtClean="0">
                <a:solidFill>
                  <a:schemeClr val="accent6"/>
                </a:solidFill>
              </a:rPr>
              <a:t>Chronological overview and main characteristics of CO approaches</a:t>
            </a:r>
          </a:p>
          <a:p>
            <a:pPr marL="879475" indent="-514350"/>
            <a:endParaRPr kumimoji="0" lang="en-US" sz="1600" b="1" i="0" u="none" strike="noStrike" kern="0" cap="none" spc="0" normalizeH="0" baseline="0" noProof="0" dirty="0" smtClean="0">
              <a:ln>
                <a:noFill/>
              </a:ln>
              <a:solidFill>
                <a:schemeClr val="tx1"/>
              </a:solidFill>
              <a:effectLst/>
              <a:uLnTx/>
              <a:uFillTx/>
              <a:latin typeface="+mn-lt"/>
            </a:endParaRPr>
          </a:p>
        </p:txBody>
      </p:sp>
      <p:pic>
        <p:nvPicPr>
          <p:cNvPr id="5" name="Picture 4" descr="COMs.jpg"/>
          <p:cNvPicPr>
            <a:picLocks noChangeAspect="1"/>
          </p:cNvPicPr>
          <p:nvPr/>
        </p:nvPicPr>
        <p:blipFill>
          <a:blip r:embed="rId3" cstate="print"/>
          <a:stretch>
            <a:fillRect/>
          </a:stretch>
        </p:blipFill>
        <p:spPr>
          <a:xfrm>
            <a:off x="323528" y="1700808"/>
            <a:ext cx="8624947" cy="2808312"/>
          </a:xfrm>
          <a:prstGeom prst="rect">
            <a:avLst/>
          </a:prstGeom>
        </p:spPr>
      </p:pic>
      <p:sp>
        <p:nvSpPr>
          <p:cNvPr id="7" name="Rectangle 2"/>
          <p:cNvSpPr txBox="1">
            <a:spLocks noChangeArrowheads="1"/>
          </p:cNvSpPr>
          <p:nvPr/>
        </p:nvSpPr>
        <p:spPr bwMode="auto">
          <a:xfrm>
            <a:off x="502884" y="44624"/>
            <a:ext cx="6157348" cy="95334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ts val="38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Communication oriented approaches</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 (</a:t>
            </a:r>
            <a:r>
              <a:rPr kumimoji="0" lang="en-US" sz="2000" b="1" i="0" u="none" strike="noStrike" kern="0" cap="none" spc="0" normalizeH="0" baseline="0" noProof="0" dirty="0" smtClean="0">
                <a:ln>
                  <a:noFill/>
                </a:ln>
                <a:solidFill>
                  <a:schemeClr val="tx2"/>
                </a:solidFill>
                <a:effectLst/>
                <a:uLnTx/>
                <a:uFillTx/>
                <a:latin typeface="+mj-lt"/>
                <a:ea typeface="+mj-ea"/>
                <a:cs typeface="+mj-cs"/>
              </a:rPr>
              <a:t>1/3</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3"/>
          <p:cNvSpPr txBox="1">
            <a:spLocks noChangeArrowheads="1"/>
          </p:cNvSpPr>
          <p:nvPr/>
        </p:nvSpPr>
        <p:spPr bwMode="auto">
          <a:xfrm>
            <a:off x="0" y="980728"/>
            <a:ext cx="9144000"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Arial" pitchFamily="34" charset="0"/>
              <a:buChar char="•"/>
            </a:pPr>
            <a:r>
              <a:rPr lang="en-US" sz="2000" dirty="0" smtClean="0"/>
              <a:t>Communication-oriented models (COMs) constitute a smaller category of models used for data model synthesis.</a:t>
            </a:r>
          </a:p>
          <a:p>
            <a:pPr marL="365125" indent="-365125">
              <a:buFont typeface="Arial" pitchFamily="34" charset="0"/>
              <a:buChar char="•"/>
            </a:pPr>
            <a:r>
              <a:rPr lang="en-US" sz="2000" dirty="0" smtClean="0">
                <a:solidFill>
                  <a:srgbClr val="C00000"/>
                </a:solidFill>
              </a:rPr>
              <a:t>COMs</a:t>
            </a:r>
            <a:r>
              <a:rPr lang="en-US" sz="2000" dirty="0" smtClean="0"/>
              <a:t>, used as a starting point for data model synthesis, </a:t>
            </a:r>
            <a:r>
              <a:rPr lang="en-US" sz="2000" dirty="0" smtClean="0">
                <a:solidFill>
                  <a:srgbClr val="C00000"/>
                </a:solidFill>
              </a:rPr>
              <a:t>have been represented by three different notations</a:t>
            </a:r>
            <a:r>
              <a:rPr lang="en-US" sz="2000" dirty="0" smtClean="0"/>
              <a:t>: </a:t>
            </a:r>
            <a:r>
              <a:rPr lang="en-US" sz="2000" dirty="0" smtClean="0">
                <a:solidFill>
                  <a:srgbClr val="002060"/>
                </a:solidFill>
              </a:rPr>
              <a:t>UML SD (Sequence Diagram)</a:t>
            </a:r>
            <a:r>
              <a:rPr lang="en-US" sz="2000" dirty="0" smtClean="0"/>
              <a:t>, </a:t>
            </a:r>
            <a:r>
              <a:rPr lang="en-US" sz="2000" dirty="0" smtClean="0">
                <a:solidFill>
                  <a:srgbClr val="002060"/>
                </a:solidFill>
              </a:rPr>
              <a:t>ICONIX (Robustness Diagram) and CED (Communicative Event Diagram)</a:t>
            </a:r>
            <a:r>
              <a:rPr lang="en-US" sz="2000" dirty="0" smtClean="0"/>
              <a:t>.</a:t>
            </a:r>
          </a:p>
          <a:p>
            <a:pPr marL="365125" indent="-365125">
              <a:buFont typeface="Arial" pitchFamily="34" charset="0"/>
              <a:buChar char="•"/>
            </a:pPr>
            <a:r>
              <a:rPr lang="en-US" sz="2000" dirty="0" smtClean="0"/>
              <a:t>The UML SD was identified in six (60% of this category) sources as a source notation for data model synthesis. According to [7], transformations from sequence to class diagrams can be classified as strong, which implies that the source model possesses a semantic capacity only for the semiautomatic synthesis of the target data model.</a:t>
            </a:r>
          </a:p>
          <a:p>
            <a:pPr marL="365125" indent="-365125"/>
            <a:r>
              <a:rPr lang="en-US" sz="2000" dirty="0" smtClean="0"/>
              <a:t>	The semantic capacity of the UML SD can be augmented by the </a:t>
            </a:r>
            <a:r>
              <a:rPr lang="en-US" sz="2000" dirty="0" err="1" smtClean="0"/>
              <a:t>specializa-tion</a:t>
            </a:r>
            <a:r>
              <a:rPr lang="en-US" sz="2000" dirty="0" smtClean="0"/>
              <a:t> of the standard notation, and the process of data model synthesis can be automatic, as in the RETO tool.</a:t>
            </a:r>
          </a:p>
          <a:p>
            <a:pPr marL="365125" indent="-365125"/>
            <a:r>
              <a:rPr lang="en-US" sz="2000" dirty="0" smtClean="0"/>
              <a:t>	The process of data model synthesis in other two studies based on UML SD is manual.</a:t>
            </a:r>
          </a:p>
          <a:p>
            <a:pPr marL="365125" indent="-365125">
              <a:buFont typeface="Arial" pitchFamily="34" charset="0"/>
              <a:buChar char="•"/>
            </a:pPr>
            <a:r>
              <a:rPr lang="en-US" sz="2000" dirty="0" smtClean="0"/>
              <a:t>Among the remaining proposals for data model synthesis based on the CED and the ICONIX, the semiautomatic synthesis of the data model is proposed in 2 sources, while others propose the guidelines for manual data model. synthesis.</a:t>
            </a:r>
          </a:p>
          <a:p>
            <a:endParaRPr lang="en-US" sz="2000" dirty="0" smtClean="0"/>
          </a:p>
          <a:p>
            <a:pPr marL="365125" indent="-365125">
              <a:buFont typeface="Arial" pitchFamily="34" charset="0"/>
              <a:buChar char="•"/>
            </a:pPr>
            <a:endParaRPr lang="en-US" sz="2000" dirty="0" smtClean="0"/>
          </a:p>
        </p:txBody>
      </p:sp>
      <p:sp>
        <p:nvSpPr>
          <p:cNvPr id="4" name="Rectangle 2"/>
          <p:cNvSpPr txBox="1">
            <a:spLocks noChangeArrowheads="1"/>
          </p:cNvSpPr>
          <p:nvPr/>
        </p:nvSpPr>
        <p:spPr bwMode="auto">
          <a:xfrm>
            <a:off x="502884" y="44624"/>
            <a:ext cx="6157348" cy="95334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ts val="38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Communication oriented approaches</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 (</a:t>
            </a:r>
            <a:r>
              <a:rPr kumimoji="0" lang="en-US" sz="2000" b="1" i="0" u="none" strike="noStrike" kern="0" cap="none" spc="0" normalizeH="0" baseline="0" noProof="0" dirty="0" smtClean="0">
                <a:ln>
                  <a:noFill/>
                </a:ln>
                <a:solidFill>
                  <a:schemeClr val="tx2"/>
                </a:solidFill>
                <a:effectLst/>
                <a:uLnTx/>
                <a:uFillTx/>
                <a:latin typeface="+mj-lt"/>
                <a:ea typeface="+mj-ea"/>
                <a:cs typeface="+mj-cs"/>
              </a:rPr>
              <a:t>2/3</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7451725" y="6584950"/>
            <a:ext cx="1584325" cy="217488"/>
          </a:xfrm>
          <a:noFill/>
        </p:spPr>
        <p:txBody>
          <a:bodyPr/>
          <a:lstStyle/>
          <a:p>
            <a:fld id="{0FABDB3E-7891-40E3-8211-69E1C69A86FA}" type="slidenum">
              <a:rPr lang="en-US" altLang="en-US" sz="1000" smtClean="0">
                <a:latin typeface="Arial" charset="0"/>
              </a:rPr>
              <a:pPr/>
              <a:t>2</a:t>
            </a:fld>
            <a:endParaRPr lang="en-US" altLang="en-US" sz="1000" smtClean="0">
              <a:latin typeface="Arial" charset="0"/>
            </a:endParaRPr>
          </a:p>
        </p:txBody>
      </p:sp>
      <p:sp>
        <p:nvSpPr>
          <p:cNvPr id="11267" name="Rectangle 2"/>
          <p:cNvSpPr>
            <a:spLocks noGrp="1" noChangeArrowheads="1"/>
          </p:cNvSpPr>
          <p:nvPr>
            <p:ph type="title" idx="4294967295"/>
          </p:nvPr>
        </p:nvSpPr>
        <p:spPr>
          <a:xfrm>
            <a:off x="142844" y="122238"/>
            <a:ext cx="2052892" cy="734994"/>
          </a:xfrm>
        </p:spPr>
        <p:txBody>
          <a:bodyPr anchor="b"/>
          <a:lstStyle/>
          <a:p>
            <a:pPr eaLnBrk="1" hangingPunct="1"/>
            <a:r>
              <a:rPr lang="en-US" sz="3600" b="1" dirty="0" smtClean="0">
                <a:latin typeface="Arial" charset="0"/>
              </a:rPr>
              <a:t>Agenda</a:t>
            </a:r>
            <a:endParaRPr lang="en-US" sz="3600" b="1" dirty="0" smtClean="0"/>
          </a:p>
        </p:txBody>
      </p:sp>
      <p:sp>
        <p:nvSpPr>
          <p:cNvPr id="4100" name="Rectangle 3"/>
          <p:cNvSpPr>
            <a:spLocks noGrp="1" noChangeArrowheads="1"/>
          </p:cNvSpPr>
          <p:nvPr>
            <p:ph type="body" idx="4294967295"/>
          </p:nvPr>
        </p:nvSpPr>
        <p:spPr>
          <a:xfrm>
            <a:off x="107950" y="1052513"/>
            <a:ext cx="9036050" cy="5545137"/>
          </a:xfrm>
        </p:spPr>
        <p:txBody>
          <a:bodyPr/>
          <a:lstStyle/>
          <a:p>
            <a:pPr eaLnBrk="1" hangingPunct="1">
              <a:spcBef>
                <a:spcPts val="1000"/>
              </a:spcBef>
            </a:pPr>
            <a:r>
              <a:rPr lang="sr-Latn-BA" sz="2000" b="1" dirty="0" smtClean="0">
                <a:latin typeface="Arial" charset="0"/>
              </a:rPr>
              <a:t>Background</a:t>
            </a:r>
          </a:p>
          <a:p>
            <a:pPr lvl="1" eaLnBrk="1" hangingPunct="1">
              <a:spcBef>
                <a:spcPts val="600"/>
              </a:spcBef>
            </a:pPr>
            <a:r>
              <a:rPr lang="sr-Latn-BA" sz="1800" b="1" dirty="0" smtClean="0">
                <a:solidFill>
                  <a:schemeClr val="accent2"/>
                </a:solidFill>
                <a:latin typeface="Arial" charset="0"/>
              </a:rPr>
              <a:t>Motivation.  Research Participants.</a:t>
            </a:r>
          </a:p>
          <a:p>
            <a:pPr eaLnBrk="1" hangingPunct="1">
              <a:spcBef>
                <a:spcPts val="1200"/>
              </a:spcBef>
            </a:pPr>
            <a:r>
              <a:rPr lang="sr-Latn-BA" sz="2000" b="1" dirty="0" smtClean="0">
                <a:latin typeface="Arial" charset="0"/>
              </a:rPr>
              <a:t>Introduction</a:t>
            </a:r>
          </a:p>
          <a:p>
            <a:pPr lvl="1" eaLnBrk="1" hangingPunct="1">
              <a:spcBef>
                <a:spcPts val="600"/>
              </a:spcBef>
            </a:pPr>
            <a:r>
              <a:rPr lang="sr-Latn-BA" sz="1800" b="1" dirty="0" smtClean="0">
                <a:solidFill>
                  <a:schemeClr val="accent2"/>
                </a:solidFill>
                <a:latin typeface="Arial" charset="0"/>
              </a:rPr>
              <a:t>C</a:t>
            </a:r>
            <a:r>
              <a:rPr lang="en-US" sz="1800" b="1" dirty="0" err="1" smtClean="0">
                <a:solidFill>
                  <a:schemeClr val="accent2"/>
                </a:solidFill>
                <a:latin typeface="Arial" charset="0"/>
              </a:rPr>
              <a:t>onceptual</a:t>
            </a:r>
            <a:r>
              <a:rPr lang="en-US" sz="1800" b="1" dirty="0" smtClean="0">
                <a:solidFill>
                  <a:schemeClr val="accent2"/>
                </a:solidFill>
                <a:latin typeface="Arial" charset="0"/>
              </a:rPr>
              <a:t> </a:t>
            </a:r>
            <a:r>
              <a:rPr lang="sr-Latn-BA" sz="1800" b="1" dirty="0" smtClean="0">
                <a:solidFill>
                  <a:schemeClr val="accent2"/>
                </a:solidFill>
                <a:latin typeface="Arial" charset="0"/>
              </a:rPr>
              <a:t>D</a:t>
            </a:r>
            <a:r>
              <a:rPr lang="en-US" sz="1800" b="1" dirty="0" err="1" smtClean="0">
                <a:solidFill>
                  <a:schemeClr val="accent2"/>
                </a:solidFill>
                <a:latin typeface="Arial" charset="0"/>
              </a:rPr>
              <a:t>ata</a:t>
            </a:r>
            <a:r>
              <a:rPr lang="en-US" sz="1800" b="1" dirty="0" smtClean="0">
                <a:solidFill>
                  <a:schemeClr val="accent2"/>
                </a:solidFill>
                <a:latin typeface="Arial" charset="0"/>
              </a:rPr>
              <a:t> </a:t>
            </a:r>
            <a:r>
              <a:rPr lang="sr-Latn-BA" sz="1800" b="1" dirty="0" smtClean="0">
                <a:solidFill>
                  <a:schemeClr val="accent2"/>
                </a:solidFill>
                <a:latin typeface="Arial" charset="0"/>
              </a:rPr>
              <a:t>M</a:t>
            </a:r>
            <a:r>
              <a:rPr lang="en-US" sz="1800" b="1" dirty="0" err="1" smtClean="0">
                <a:solidFill>
                  <a:schemeClr val="accent2"/>
                </a:solidFill>
                <a:latin typeface="Arial" charset="0"/>
              </a:rPr>
              <a:t>odel</a:t>
            </a:r>
            <a:r>
              <a:rPr lang="en-US" sz="1800" b="1" dirty="0" smtClean="0">
                <a:solidFill>
                  <a:schemeClr val="accent2"/>
                </a:solidFill>
                <a:latin typeface="Arial" charset="0"/>
              </a:rPr>
              <a:t> Design </a:t>
            </a:r>
            <a:r>
              <a:rPr lang="sr-Latn-BA" sz="1800" b="1" dirty="0" smtClean="0">
                <a:solidFill>
                  <a:schemeClr val="accent2"/>
                </a:solidFill>
                <a:latin typeface="Arial" charset="0"/>
              </a:rPr>
              <a:t>Approaches. </a:t>
            </a:r>
            <a:r>
              <a:rPr lang="en-US" sz="1800" b="1" dirty="0" smtClean="0">
                <a:solidFill>
                  <a:schemeClr val="accent2"/>
                </a:solidFill>
                <a:latin typeface="Arial" charset="0"/>
              </a:rPr>
              <a:t>Model-driven </a:t>
            </a:r>
            <a:r>
              <a:rPr lang="sr-Latn-BA" sz="1800" b="1" dirty="0" smtClean="0">
                <a:solidFill>
                  <a:schemeClr val="accent2"/>
                </a:solidFill>
                <a:latin typeface="Arial" charset="0"/>
              </a:rPr>
              <a:t>CDM </a:t>
            </a:r>
            <a:r>
              <a:rPr lang="en-US" sz="1800" b="1" dirty="0" smtClean="0">
                <a:solidFill>
                  <a:schemeClr val="accent2"/>
                </a:solidFill>
                <a:latin typeface="Arial" charset="0"/>
              </a:rPr>
              <a:t>– Basic Idea.</a:t>
            </a:r>
            <a:r>
              <a:rPr lang="en-US" sz="1800" b="1" dirty="0" smtClean="0"/>
              <a:t> </a:t>
            </a:r>
            <a:r>
              <a:rPr lang="en-US" sz="1800" b="1" dirty="0" smtClean="0">
                <a:solidFill>
                  <a:schemeClr val="accent2"/>
                </a:solidFill>
                <a:latin typeface="Arial" charset="0"/>
              </a:rPr>
              <a:t>Short overview of research in the field of model-driven approaches. </a:t>
            </a:r>
          </a:p>
          <a:p>
            <a:pPr eaLnBrk="1" hangingPunct="1">
              <a:spcBef>
                <a:spcPts val="1200"/>
              </a:spcBef>
            </a:pPr>
            <a:r>
              <a:rPr lang="en-US" sz="2000" b="1" dirty="0" smtClean="0">
                <a:latin typeface="Arial" charset="0"/>
              </a:rPr>
              <a:t>Related work</a:t>
            </a:r>
          </a:p>
          <a:p>
            <a:pPr eaLnBrk="1" hangingPunct="1">
              <a:spcBef>
                <a:spcPts val="1200"/>
              </a:spcBef>
            </a:pPr>
            <a:r>
              <a:rPr lang="en-US" sz="2000" b="1" dirty="0" err="1" smtClean="0">
                <a:latin typeface="Arial" charset="0"/>
              </a:rPr>
              <a:t>Classication</a:t>
            </a:r>
            <a:r>
              <a:rPr lang="en-US" sz="2000" b="1" dirty="0" smtClean="0">
                <a:latin typeface="Arial" charset="0"/>
              </a:rPr>
              <a:t> of model-driven approaches</a:t>
            </a:r>
          </a:p>
          <a:p>
            <a:pPr marL="879475" indent="-514350">
              <a:buAutoNum type="romanLcParenBoth"/>
            </a:pPr>
            <a:r>
              <a:rPr lang="en-US" sz="2000" dirty="0" smtClean="0"/>
              <a:t>function-oriented,</a:t>
            </a:r>
          </a:p>
          <a:p>
            <a:pPr marL="879475" indent="-514350">
              <a:buAutoNum type="romanLcParenBoth"/>
            </a:pPr>
            <a:r>
              <a:rPr lang="en-US" sz="2000" dirty="0" smtClean="0"/>
              <a:t>process-oriented, </a:t>
            </a:r>
          </a:p>
          <a:p>
            <a:pPr marL="879475" indent="-514350">
              <a:buAutoNum type="romanLcParenBoth"/>
            </a:pPr>
            <a:r>
              <a:rPr lang="en-US" sz="2000" dirty="0" smtClean="0"/>
              <a:t>communication-oriented, and </a:t>
            </a:r>
          </a:p>
          <a:p>
            <a:pPr marL="879475" indent="-514350">
              <a:buAutoNum type="romanLcParenBoth"/>
            </a:pPr>
            <a:r>
              <a:rPr lang="en-US" sz="2000" dirty="0" smtClean="0"/>
              <a:t>goal-oriented.</a:t>
            </a:r>
            <a:endParaRPr lang="en-US" sz="1600" b="1" dirty="0" smtClean="0">
              <a:latin typeface="Arial" charset="0"/>
            </a:endParaRPr>
          </a:p>
          <a:p>
            <a:pPr eaLnBrk="1" hangingPunct="1">
              <a:spcBef>
                <a:spcPts val="1200"/>
              </a:spcBef>
            </a:pPr>
            <a:r>
              <a:rPr lang="en-US" sz="2000" b="1" dirty="0" smtClean="0">
                <a:latin typeface="Arial" charset="0"/>
              </a:rPr>
              <a:t>Comparative Analysis</a:t>
            </a:r>
          </a:p>
          <a:p>
            <a:pPr eaLnBrk="1" hangingPunct="1">
              <a:spcBef>
                <a:spcPts val="1200"/>
              </a:spcBef>
            </a:pPr>
            <a:r>
              <a:rPr lang="en-US" sz="2000" b="1" dirty="0" smtClean="0">
                <a:latin typeface="Arial" charset="0"/>
              </a:rPr>
              <a:t>Conclusion</a:t>
            </a:r>
          </a:p>
          <a:p>
            <a:pPr lvl="1" eaLnBrk="1" hangingPunct="1">
              <a:spcBef>
                <a:spcPts val="1800"/>
              </a:spcBef>
              <a:buNone/>
            </a:pPr>
            <a:endParaRPr lang="sr-Latn-BA" sz="1600" b="1" dirty="0" smtClean="0"/>
          </a:p>
          <a:p>
            <a:pPr lvl="1" eaLnBrk="1" hangingPunct="1">
              <a:spcBef>
                <a:spcPts val="1800"/>
              </a:spcBef>
            </a:pPr>
            <a:endParaRPr lang="en-US" sz="1600" b="1" dirty="0" smtClean="0"/>
          </a:p>
        </p:txBody>
      </p:sp>
      <p:sp>
        <p:nvSpPr>
          <p:cNvPr id="11269"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11270"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502884" y="44624"/>
            <a:ext cx="6157348" cy="953344"/>
          </a:xfrm>
        </p:spPr>
        <p:txBody>
          <a:bodyPr anchor="b"/>
          <a:lstStyle/>
          <a:p>
            <a:pPr eaLnBrk="1" hangingPunct="1">
              <a:lnSpc>
                <a:spcPts val="3800"/>
              </a:lnSpc>
            </a:pPr>
            <a:r>
              <a:rPr lang="en-US" sz="3600" b="1" dirty="0" smtClean="0"/>
              <a:t>Communication oriented approaches</a:t>
            </a:r>
            <a:r>
              <a:rPr lang="sr-Latn-BA" sz="2000" b="1" dirty="0" smtClean="0"/>
              <a:t> (</a:t>
            </a:r>
            <a:r>
              <a:rPr lang="en-US" sz="2000" b="1" dirty="0" smtClean="0"/>
              <a:t>3/3</a:t>
            </a:r>
            <a:r>
              <a:rPr lang="sr-Latn-BA" sz="2000" b="1" dirty="0" smtClean="0"/>
              <a:t>)</a:t>
            </a:r>
            <a:endParaRPr lang="en-US" sz="2000" b="1" dirty="0" smtClean="0"/>
          </a:p>
        </p:txBody>
      </p:sp>
      <p:sp>
        <p:nvSpPr>
          <p:cNvPr id="172" name="Rectangle 3"/>
          <p:cNvSpPr txBox="1">
            <a:spLocks noChangeArrowheads="1"/>
          </p:cNvSpPr>
          <p:nvPr/>
        </p:nvSpPr>
        <p:spPr bwMode="auto">
          <a:xfrm>
            <a:off x="0" y="1196752"/>
            <a:ext cx="9324528"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Arial" pitchFamily="34" charset="0"/>
              <a:buChar char="•"/>
            </a:pPr>
            <a:r>
              <a:rPr lang="en-US" sz="2000" dirty="0" smtClean="0"/>
              <a:t>The survey of the COM based MDSDM approaches, shows that:</a:t>
            </a:r>
          </a:p>
          <a:p>
            <a:pPr marL="822325" lvl="1" indent="-365125"/>
            <a:r>
              <a:rPr lang="en-US" sz="2000" dirty="0" smtClean="0"/>
              <a:t>(</a:t>
            </a:r>
            <a:r>
              <a:rPr lang="en-US" sz="2000" dirty="0" err="1" smtClean="0"/>
              <a:t>i</a:t>
            </a:r>
            <a:r>
              <a:rPr lang="en-US" sz="2000" dirty="0" smtClean="0"/>
              <a:t>) The majority (60%) of papers take the incomplete source model as a basis for data model synthesis;</a:t>
            </a:r>
          </a:p>
          <a:p>
            <a:pPr marL="822325" lvl="1" indent="-365125"/>
            <a:r>
              <a:rPr lang="en-US" sz="2000" dirty="0" smtClean="0"/>
              <a:t>(ii) the target data model is exclusively represented by the UML class diagram; </a:t>
            </a:r>
          </a:p>
          <a:p>
            <a:pPr marL="822325" lvl="1" indent="-365125"/>
            <a:r>
              <a:rPr lang="en-US" sz="2000" dirty="0" smtClean="0"/>
              <a:t>(iii) although the majority (70%) of papers are based on guidelines and informal rules, the majority (60%) of papers still present (semi)automated techniques for data model synthesis;</a:t>
            </a:r>
          </a:p>
          <a:p>
            <a:pPr marL="822325" lvl="1" indent="-365125"/>
            <a:r>
              <a:rPr lang="en-US" sz="2000" dirty="0" smtClean="0"/>
              <a:t>(iv) only one (10%) proposal was evaluated based on a controlled experiment, while all others were not evaluated;</a:t>
            </a:r>
          </a:p>
          <a:p>
            <a:pPr marL="822325" lvl="1" indent="-365125"/>
            <a:r>
              <a:rPr lang="en-US" sz="2000" dirty="0" smtClean="0"/>
              <a:t>(v) only one primary study presents an automatic data model generator based on the complete source model, but with a modest recall of some association types and without proper evaluation.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3"/>
          <p:cNvSpPr txBox="1">
            <a:spLocks noChangeArrowheads="1"/>
          </p:cNvSpPr>
          <p:nvPr/>
        </p:nvSpPr>
        <p:spPr bwMode="auto">
          <a:xfrm>
            <a:off x="395536" y="4725144"/>
            <a:ext cx="806489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182563"/>
            <a:r>
              <a:rPr lang="en-US" sz="2000" dirty="0" smtClean="0">
                <a:solidFill>
                  <a:schemeClr val="accent6"/>
                </a:solidFill>
              </a:rPr>
              <a:t>Chronological overview and main characteristics of GO approaches</a:t>
            </a:r>
          </a:p>
          <a:p>
            <a:pPr marL="879475" indent="-514350"/>
            <a:endParaRPr kumimoji="0" lang="en-US" sz="1600" b="1" i="0" u="none" strike="noStrike" kern="0" cap="none" spc="0" normalizeH="0" baseline="0" noProof="0" dirty="0" smtClean="0">
              <a:ln>
                <a:noFill/>
              </a:ln>
              <a:solidFill>
                <a:schemeClr val="tx1"/>
              </a:solidFill>
              <a:effectLst/>
              <a:uLnTx/>
              <a:uFillTx/>
              <a:latin typeface="+mn-lt"/>
            </a:endParaRPr>
          </a:p>
        </p:txBody>
      </p:sp>
      <p:sp>
        <p:nvSpPr>
          <p:cNvPr id="7" name="Rectangle 2"/>
          <p:cNvSpPr txBox="1">
            <a:spLocks noChangeArrowheads="1"/>
          </p:cNvSpPr>
          <p:nvPr/>
        </p:nvSpPr>
        <p:spPr bwMode="auto">
          <a:xfrm>
            <a:off x="323528" y="116632"/>
            <a:ext cx="6445380" cy="6653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ts val="3800"/>
              </a:lnSpc>
              <a:spcBef>
                <a:spcPct val="0"/>
              </a:spcBef>
              <a:spcAft>
                <a:spcPct val="0"/>
              </a:spcAft>
              <a:buClrTx/>
              <a:buSzTx/>
              <a:buFontTx/>
              <a:buNone/>
              <a:tabLst/>
              <a:defRPr/>
            </a:pPr>
            <a:r>
              <a:rPr lang="en-US" sz="3600" b="1" kern="0" dirty="0" smtClean="0">
                <a:solidFill>
                  <a:schemeClr val="tx2"/>
                </a:solidFill>
                <a:latin typeface="+mj-lt"/>
                <a:ea typeface="+mj-ea"/>
                <a:cs typeface="+mj-cs"/>
              </a:rPr>
              <a:t>Goal</a:t>
            </a:r>
            <a:r>
              <a:rPr kumimoji="0" lang="en-US" sz="3600" b="1" i="0" u="none" strike="noStrike" kern="0" cap="none" spc="0" normalizeH="0" baseline="0" noProof="0" dirty="0" smtClean="0">
                <a:ln>
                  <a:noFill/>
                </a:ln>
                <a:solidFill>
                  <a:schemeClr val="tx2"/>
                </a:solidFill>
                <a:effectLst/>
                <a:uLnTx/>
                <a:uFillTx/>
                <a:latin typeface="+mj-lt"/>
                <a:ea typeface="+mj-ea"/>
                <a:cs typeface="+mj-cs"/>
              </a:rPr>
              <a:t> oriented approaches</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 (</a:t>
            </a:r>
            <a:r>
              <a:rPr kumimoji="0" lang="en-US" sz="2000" b="1" i="0" u="none" strike="noStrike" kern="0" cap="none" spc="0" normalizeH="0" baseline="0" noProof="0" dirty="0" smtClean="0">
                <a:ln>
                  <a:noFill/>
                </a:ln>
                <a:solidFill>
                  <a:schemeClr val="tx2"/>
                </a:solidFill>
                <a:effectLst/>
                <a:uLnTx/>
                <a:uFillTx/>
                <a:latin typeface="+mj-lt"/>
                <a:ea typeface="+mj-ea"/>
                <a:cs typeface="+mj-cs"/>
              </a:rPr>
              <a:t>1/3</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pic>
        <p:nvPicPr>
          <p:cNvPr id="6" name="Picture 5" descr="GOMs.jpg"/>
          <p:cNvPicPr>
            <a:picLocks noChangeAspect="1"/>
          </p:cNvPicPr>
          <p:nvPr/>
        </p:nvPicPr>
        <p:blipFill>
          <a:blip r:embed="rId3" cstate="print"/>
          <a:stretch>
            <a:fillRect/>
          </a:stretch>
        </p:blipFill>
        <p:spPr>
          <a:xfrm>
            <a:off x="223697" y="1438301"/>
            <a:ext cx="8524767" cy="314282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3"/>
          <p:cNvSpPr txBox="1">
            <a:spLocks noChangeArrowheads="1"/>
          </p:cNvSpPr>
          <p:nvPr/>
        </p:nvSpPr>
        <p:spPr bwMode="auto">
          <a:xfrm>
            <a:off x="0" y="980728"/>
            <a:ext cx="9144000" cy="55446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Arial" pitchFamily="34" charset="0"/>
              <a:buChar char="•"/>
            </a:pPr>
            <a:r>
              <a:rPr lang="en-US" sz="2000" dirty="0" smtClean="0"/>
              <a:t>Goal-oriented models (GOMs) are the main artifacts produced in the early phases of goal-oriented requirements engineering processes, constitute the fourth category of models used for data model synthesis.</a:t>
            </a:r>
          </a:p>
          <a:p>
            <a:pPr marL="365125" indent="-365125">
              <a:buFont typeface="Arial" pitchFamily="34" charset="0"/>
              <a:buChar char="•"/>
            </a:pPr>
            <a:r>
              <a:rPr lang="en-US" sz="2000" dirty="0" smtClean="0"/>
              <a:t>GOMs, use </a:t>
            </a:r>
            <a:r>
              <a:rPr lang="en-US" sz="2000" i="1" dirty="0" err="1" smtClean="0">
                <a:latin typeface="Times New Roman" pitchFamily="18" charset="0"/>
                <a:cs typeface="Times New Roman" pitchFamily="18" charset="0"/>
              </a:rPr>
              <a:t>i</a:t>
            </a:r>
            <a:r>
              <a:rPr lang="en-US" sz="2000" i="1" dirty="0" smtClean="0">
                <a:latin typeface="Times New Roman" pitchFamily="18" charset="0"/>
                <a:cs typeface="Times New Roman" pitchFamily="18" charset="0"/>
              </a:rPr>
              <a:t>*</a:t>
            </a:r>
            <a:r>
              <a:rPr lang="en-US" sz="2000" i="1" dirty="0" smtClean="0"/>
              <a:t> </a:t>
            </a:r>
            <a:r>
              <a:rPr lang="en-US" sz="2000" dirty="0" smtClean="0"/>
              <a:t>notation and some </a:t>
            </a:r>
            <a:r>
              <a:rPr lang="en-US" sz="2000" i="1" dirty="0" err="1" smtClean="0">
                <a:latin typeface="Times New Roman" pitchFamily="18" charset="0"/>
                <a:cs typeface="Times New Roman" pitchFamily="18" charset="0"/>
              </a:rPr>
              <a:t>i</a:t>
            </a:r>
            <a:r>
              <a:rPr lang="en-US" sz="2000" i="1" dirty="0" smtClean="0">
                <a:latin typeface="Times New Roman" pitchFamily="18" charset="0"/>
                <a:cs typeface="Times New Roman" pitchFamily="18" charset="0"/>
              </a:rPr>
              <a:t>* </a:t>
            </a:r>
            <a:r>
              <a:rPr lang="en-US" sz="2000" i="1" dirty="0" smtClean="0"/>
              <a:t>-</a:t>
            </a:r>
            <a:r>
              <a:rPr lang="en-US" sz="2000" dirty="0" smtClean="0"/>
              <a:t>originated notations like TROPOS and V-graph.</a:t>
            </a:r>
          </a:p>
          <a:p>
            <a:pPr marL="365125" indent="-365125">
              <a:buFont typeface="Arial" pitchFamily="34" charset="0"/>
              <a:buChar char="•"/>
            </a:pPr>
            <a:r>
              <a:rPr lang="en-US" sz="2000" i="1" dirty="0" err="1" smtClean="0">
                <a:latin typeface="Times New Roman" pitchFamily="18" charset="0"/>
                <a:cs typeface="Times New Roman" pitchFamily="18" charset="0"/>
              </a:rPr>
              <a:t>i</a:t>
            </a:r>
            <a:r>
              <a:rPr lang="en-US" sz="2000" i="1" dirty="0" smtClean="0">
                <a:latin typeface="Times New Roman" pitchFamily="18" charset="0"/>
                <a:cs typeface="Times New Roman" pitchFamily="18" charset="0"/>
              </a:rPr>
              <a:t>*</a:t>
            </a:r>
            <a:r>
              <a:rPr lang="en-US" sz="2000" dirty="0" smtClean="0"/>
              <a:t> models were identified in eight (&gt;70% of the entire category) papers as a basis for data model synthesis. Most of the identified papers present the automatic synthesis of the data model to some extent, while only two papers present manual data model derivation. Most of the papers reporting automated data model synthesis are mutually related and present improvements in the same approach and the same tool named GOOD/XGOOD. Other proposals based on TROPOS models and V-graph are also mainly automated to some extent, but not evaluated.</a:t>
            </a:r>
          </a:p>
          <a:p>
            <a:pPr marL="365125" indent="-365125"/>
            <a:endParaRPr lang="en-US" sz="2000" dirty="0" smtClean="0"/>
          </a:p>
          <a:p>
            <a:endParaRPr lang="en-US" sz="2000" dirty="0" smtClean="0"/>
          </a:p>
          <a:p>
            <a:endParaRPr lang="en-US" sz="2000" dirty="0" smtClean="0"/>
          </a:p>
          <a:p>
            <a:endParaRPr lang="en-US" sz="2000" dirty="0" smtClean="0"/>
          </a:p>
          <a:p>
            <a:pPr marL="365125" indent="-365125">
              <a:buFont typeface="Arial" pitchFamily="34" charset="0"/>
              <a:buChar char="•"/>
            </a:pPr>
            <a:endParaRPr lang="en-US" sz="2000" dirty="0" smtClean="0"/>
          </a:p>
        </p:txBody>
      </p:sp>
      <p:sp>
        <p:nvSpPr>
          <p:cNvPr id="5" name="Rectangle 2"/>
          <p:cNvSpPr txBox="1">
            <a:spLocks noChangeArrowheads="1"/>
          </p:cNvSpPr>
          <p:nvPr/>
        </p:nvSpPr>
        <p:spPr bwMode="auto">
          <a:xfrm>
            <a:off x="323528" y="116632"/>
            <a:ext cx="6445380" cy="6653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ts val="3800"/>
              </a:lnSpc>
              <a:spcBef>
                <a:spcPct val="0"/>
              </a:spcBef>
              <a:spcAft>
                <a:spcPct val="0"/>
              </a:spcAft>
              <a:buClrTx/>
              <a:buSzTx/>
              <a:buFontTx/>
              <a:buNone/>
              <a:tabLst/>
              <a:defRPr/>
            </a:pPr>
            <a:r>
              <a:rPr lang="en-US" sz="3600" b="1" kern="0" dirty="0" smtClean="0">
                <a:solidFill>
                  <a:schemeClr val="tx2"/>
                </a:solidFill>
                <a:latin typeface="+mj-lt"/>
                <a:ea typeface="+mj-ea"/>
                <a:cs typeface="+mj-cs"/>
              </a:rPr>
              <a:t>Goal</a:t>
            </a:r>
            <a:r>
              <a:rPr kumimoji="0" lang="en-US" sz="3600" b="1" i="0" u="none" strike="noStrike" kern="0" cap="none" spc="0" normalizeH="0" baseline="0" noProof="0" dirty="0" smtClean="0">
                <a:ln>
                  <a:noFill/>
                </a:ln>
                <a:solidFill>
                  <a:schemeClr val="tx2"/>
                </a:solidFill>
                <a:effectLst/>
                <a:uLnTx/>
                <a:uFillTx/>
                <a:latin typeface="+mj-lt"/>
                <a:ea typeface="+mj-ea"/>
                <a:cs typeface="+mj-cs"/>
              </a:rPr>
              <a:t> oriented approaches</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 (</a:t>
            </a:r>
            <a:r>
              <a:rPr kumimoji="0" lang="en-US" sz="2000" b="1" i="0" u="none" strike="noStrike" kern="0" cap="none" spc="0" normalizeH="0" baseline="0" noProof="0" dirty="0" smtClean="0">
                <a:ln>
                  <a:noFill/>
                </a:ln>
                <a:solidFill>
                  <a:schemeClr val="tx2"/>
                </a:solidFill>
                <a:effectLst/>
                <a:uLnTx/>
                <a:uFillTx/>
                <a:latin typeface="+mj-lt"/>
                <a:ea typeface="+mj-ea"/>
                <a:cs typeface="+mj-cs"/>
              </a:rPr>
              <a:t>2/3</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3"/>
          <p:cNvSpPr txBox="1">
            <a:spLocks noChangeArrowheads="1"/>
          </p:cNvSpPr>
          <p:nvPr/>
        </p:nvSpPr>
        <p:spPr bwMode="auto">
          <a:xfrm>
            <a:off x="0" y="1196752"/>
            <a:ext cx="9144000" cy="3960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Arial" pitchFamily="34" charset="0"/>
              <a:buChar char="•"/>
            </a:pPr>
            <a:r>
              <a:rPr lang="en-US" sz="2000" dirty="0" smtClean="0"/>
              <a:t>The survey of the COM based MDSDM approaches, shows that:</a:t>
            </a:r>
          </a:p>
          <a:p>
            <a:pPr marL="822325" lvl="1" indent="-365125"/>
            <a:r>
              <a:rPr lang="en-US" sz="2000" dirty="0" smtClean="0"/>
              <a:t>(</a:t>
            </a:r>
            <a:r>
              <a:rPr lang="en-US" sz="2000" dirty="0" err="1" smtClean="0"/>
              <a:t>i</a:t>
            </a:r>
            <a:r>
              <a:rPr lang="en-US" sz="2000" dirty="0" smtClean="0"/>
              <a:t>) Since </a:t>
            </a:r>
            <a:r>
              <a:rPr lang="en-US" sz="2000" i="1" dirty="0" err="1" smtClean="0">
                <a:latin typeface="Times New Roman" pitchFamily="18" charset="0"/>
                <a:cs typeface="Times New Roman" pitchFamily="18" charset="0"/>
              </a:rPr>
              <a:t>i</a:t>
            </a:r>
            <a:r>
              <a:rPr lang="en-US" i="1"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 </a:t>
            </a:r>
            <a:r>
              <a:rPr lang="en-US" sz="2000" dirty="0" smtClean="0"/>
              <a:t>and </a:t>
            </a:r>
            <a:r>
              <a:rPr lang="en-US" sz="2000" i="1" dirty="0" err="1" smtClean="0">
                <a:latin typeface="Times New Roman" pitchFamily="18" charset="0"/>
                <a:cs typeface="Times New Roman" pitchFamily="18" charset="0"/>
              </a:rPr>
              <a:t>i</a:t>
            </a:r>
            <a:r>
              <a:rPr lang="en-US" i="1"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 </a:t>
            </a:r>
            <a:r>
              <a:rPr lang="en-US" sz="2000" dirty="0" smtClean="0"/>
              <a:t>-originated notations enable the representation of functional and non-functional requirements by a unique diagram (but with difficult "readability"), all identified papers take the complete source model as a basis for data model synthesis; </a:t>
            </a:r>
          </a:p>
          <a:p>
            <a:pPr marL="822325" lvl="1" indent="-365125"/>
            <a:r>
              <a:rPr lang="en-US" sz="2000" dirty="0" smtClean="0"/>
              <a:t>(ii) the target data model is exclusively represented by the UML class diagram;</a:t>
            </a:r>
          </a:p>
          <a:p>
            <a:pPr marL="822325" lvl="1" indent="-365125"/>
            <a:r>
              <a:rPr lang="en-US" sz="2000" dirty="0" smtClean="0"/>
              <a:t>(iii) the large majority (&gt;90%) of papers are based on guidelines and informal rules;</a:t>
            </a:r>
          </a:p>
          <a:p>
            <a:pPr marL="822325" lvl="1" indent="-365125"/>
            <a:r>
              <a:rPr lang="en-US" sz="2000" dirty="0" smtClean="0"/>
              <a:t>(iv) the majority (&gt; 60%) of papers present (semi)automated techniques for data model synthesis, but the recall might be estimated as insufficient and there is no evaluated approach at all.</a:t>
            </a:r>
          </a:p>
        </p:txBody>
      </p:sp>
      <p:sp>
        <p:nvSpPr>
          <p:cNvPr id="4" name="Rectangle 2"/>
          <p:cNvSpPr txBox="1">
            <a:spLocks noChangeArrowheads="1"/>
          </p:cNvSpPr>
          <p:nvPr/>
        </p:nvSpPr>
        <p:spPr bwMode="auto">
          <a:xfrm>
            <a:off x="286860" y="116632"/>
            <a:ext cx="6445380" cy="6653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ts val="3800"/>
              </a:lnSpc>
              <a:spcBef>
                <a:spcPct val="0"/>
              </a:spcBef>
              <a:spcAft>
                <a:spcPct val="0"/>
              </a:spcAft>
              <a:buClrTx/>
              <a:buSzTx/>
              <a:buFontTx/>
              <a:buNone/>
              <a:tabLst/>
              <a:defRPr/>
            </a:pPr>
            <a:r>
              <a:rPr lang="en-US" sz="3600" b="1" kern="0" dirty="0" smtClean="0">
                <a:solidFill>
                  <a:schemeClr val="tx2"/>
                </a:solidFill>
                <a:latin typeface="+mj-lt"/>
                <a:ea typeface="+mj-ea"/>
                <a:cs typeface="+mj-cs"/>
              </a:rPr>
              <a:t>Goal</a:t>
            </a:r>
            <a:r>
              <a:rPr kumimoji="0" lang="en-US" sz="3600" b="1" i="0" u="none" strike="noStrike" kern="0" cap="none" spc="0" normalizeH="0" baseline="0" noProof="0" dirty="0" smtClean="0">
                <a:ln>
                  <a:noFill/>
                </a:ln>
                <a:solidFill>
                  <a:schemeClr val="tx2"/>
                </a:solidFill>
                <a:effectLst/>
                <a:uLnTx/>
                <a:uFillTx/>
                <a:latin typeface="+mj-lt"/>
                <a:ea typeface="+mj-ea"/>
                <a:cs typeface="+mj-cs"/>
              </a:rPr>
              <a:t> oriented approaches</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 (</a:t>
            </a:r>
            <a:r>
              <a:rPr kumimoji="0" lang="en-US" sz="2000" b="1" i="0" u="none" strike="noStrike" kern="0" cap="none" spc="0" normalizeH="0" baseline="0" noProof="0" dirty="0" smtClean="0">
                <a:ln>
                  <a:noFill/>
                </a:ln>
                <a:solidFill>
                  <a:schemeClr val="tx2"/>
                </a:solidFill>
                <a:effectLst/>
                <a:uLnTx/>
                <a:uFillTx/>
                <a:latin typeface="+mj-lt"/>
                <a:ea typeface="+mj-ea"/>
                <a:cs typeface="+mj-cs"/>
              </a:rPr>
              <a:t>3/3</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3"/>
          <p:cNvSpPr txBox="1">
            <a:spLocks noChangeArrowheads="1"/>
          </p:cNvSpPr>
          <p:nvPr/>
        </p:nvSpPr>
        <p:spPr bwMode="auto">
          <a:xfrm>
            <a:off x="0" y="908720"/>
            <a:ext cx="9144000" cy="532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indent="365125">
              <a:buFont typeface="Arial" pitchFamily="34" charset="0"/>
              <a:buChar char="•"/>
            </a:pPr>
            <a:r>
              <a:rPr lang="en-US" sz="1900" dirty="0" smtClean="0"/>
              <a:t>As presented, all papers were analyzed according to the following criteria: </a:t>
            </a:r>
          </a:p>
          <a:p>
            <a:pPr lvl="1" indent="365125">
              <a:spcBef>
                <a:spcPts val="600"/>
              </a:spcBef>
              <a:buFont typeface="Symbol" pitchFamily="18" charset="2"/>
              <a:buChar char="-"/>
            </a:pPr>
            <a:r>
              <a:rPr lang="en-US" sz="1900" b="1" dirty="0" smtClean="0"/>
              <a:t>Source notation</a:t>
            </a:r>
            <a:r>
              <a:rPr lang="en-US" sz="1900" dirty="0" smtClean="0"/>
              <a:t> - a notation used for the source model representation;</a:t>
            </a:r>
          </a:p>
          <a:p>
            <a:pPr marL="808038" lvl="1" indent="-366713">
              <a:spcBef>
                <a:spcPts val="600"/>
              </a:spcBef>
              <a:buFont typeface="Symbol" pitchFamily="18" charset="2"/>
              <a:buChar char="-"/>
            </a:pPr>
            <a:r>
              <a:rPr lang="en-US" sz="1900" b="1" dirty="0" smtClean="0"/>
              <a:t>Source model completeness</a:t>
            </a:r>
            <a:r>
              <a:rPr lang="en-US" sz="1900" dirty="0" smtClean="0"/>
              <a:t> - a source model might be considered as complete or partial (complete/partial representation of requirements);</a:t>
            </a:r>
          </a:p>
          <a:p>
            <a:pPr marL="808038" lvl="1" indent="-366713">
              <a:spcBef>
                <a:spcPts val="600"/>
              </a:spcBef>
              <a:buFont typeface="Symbol" pitchFamily="18" charset="2"/>
              <a:buChar char="-"/>
            </a:pPr>
            <a:r>
              <a:rPr lang="en-US" sz="1900" b="1" dirty="0" smtClean="0"/>
              <a:t>Target notation</a:t>
            </a:r>
            <a:r>
              <a:rPr lang="en-US" sz="1900" dirty="0" smtClean="0"/>
              <a:t> - a notation used for the data model representation;</a:t>
            </a:r>
          </a:p>
          <a:p>
            <a:pPr marL="808038" lvl="1" indent="-366713">
              <a:spcBef>
                <a:spcPts val="600"/>
              </a:spcBef>
              <a:buFont typeface="Symbol" pitchFamily="18" charset="2"/>
              <a:buChar char="-"/>
            </a:pPr>
            <a:r>
              <a:rPr lang="en-US" sz="1900" b="1" smtClean="0"/>
              <a:t>Level of formalism</a:t>
            </a:r>
            <a:r>
              <a:rPr lang="en-US" sz="1900" smtClean="0"/>
              <a:t> - data model synthesis might be driven by guidelines, informal rules or by formal rules;</a:t>
            </a:r>
          </a:p>
          <a:p>
            <a:pPr marL="808038" lvl="1" indent="-366713">
              <a:spcBef>
                <a:spcPts val="600"/>
              </a:spcBef>
              <a:buFont typeface="Symbol" pitchFamily="18" charset="2"/>
              <a:buChar char="-"/>
            </a:pPr>
            <a:r>
              <a:rPr lang="en-US" sz="1900" b="1" dirty="0" smtClean="0"/>
              <a:t>Level of </a:t>
            </a:r>
            <a:r>
              <a:rPr lang="en-US" sz="1900" b="1" dirty="0" err="1" smtClean="0"/>
              <a:t>automatization</a:t>
            </a:r>
            <a:r>
              <a:rPr lang="en-US" sz="1900" dirty="0" smtClean="0"/>
              <a:t> - data model synthesis might be considered as manual (not supported by any software tool), semiautomatic (supported by a tool, but the designer's assistance is still required) or automatic (without designer's assistance);</a:t>
            </a:r>
          </a:p>
          <a:p>
            <a:pPr marL="808038" lvl="1" indent="-366713">
              <a:spcBef>
                <a:spcPts val="600"/>
              </a:spcBef>
              <a:buFont typeface="Symbol" pitchFamily="18" charset="2"/>
              <a:buChar char="-"/>
            </a:pPr>
            <a:r>
              <a:rPr lang="en-US" sz="1900" b="1" dirty="0" smtClean="0"/>
              <a:t>Approach evaluation</a:t>
            </a:r>
            <a:r>
              <a:rPr lang="en-US" sz="1900" dirty="0" smtClean="0"/>
              <a:t> - an approach might be considered as evaluated (based on a controlled experiment or a case study) or not evaluated.</a:t>
            </a:r>
          </a:p>
          <a:p>
            <a:pPr marL="365125" indent="-365125"/>
            <a:r>
              <a:rPr lang="en-US" sz="1900" i="1" dirty="0" smtClean="0"/>
              <a:t>	</a:t>
            </a:r>
          </a:p>
          <a:p>
            <a:pPr marL="365125" indent="-365125"/>
            <a:r>
              <a:rPr lang="en-US" sz="1900" i="1" dirty="0" smtClean="0"/>
              <a:t>	Different marks</a:t>
            </a:r>
            <a:r>
              <a:rPr lang="en-US" sz="1900" dirty="0" smtClean="0"/>
              <a:t> are used to differentiate the source model completeness and the level of </a:t>
            </a:r>
            <a:r>
              <a:rPr lang="en-US" sz="1900" dirty="0" err="1" smtClean="0"/>
              <a:t>automatization</a:t>
            </a:r>
            <a:r>
              <a:rPr lang="en-US" sz="1900" dirty="0" smtClean="0"/>
              <a:t>. </a:t>
            </a:r>
            <a:r>
              <a:rPr lang="en-US" sz="1900" i="1" dirty="0" smtClean="0"/>
              <a:t>The arrows</a:t>
            </a:r>
            <a:r>
              <a:rPr lang="en-US" sz="1900" dirty="0" smtClean="0"/>
              <a:t> were used to emphasize the related papers presenting the improvements in the same approach.</a:t>
            </a:r>
          </a:p>
          <a:p>
            <a:endParaRPr lang="en-US" sz="2000" dirty="0" smtClean="0"/>
          </a:p>
        </p:txBody>
      </p:sp>
      <p:sp>
        <p:nvSpPr>
          <p:cNvPr id="4" name="Rectangle 2"/>
          <p:cNvSpPr txBox="1">
            <a:spLocks noChangeArrowheads="1"/>
          </p:cNvSpPr>
          <p:nvPr/>
        </p:nvSpPr>
        <p:spPr bwMode="auto">
          <a:xfrm>
            <a:off x="286860" y="116632"/>
            <a:ext cx="6445380" cy="6653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ts val="3800"/>
              </a:lnSpc>
              <a:spcBef>
                <a:spcPct val="0"/>
              </a:spcBef>
              <a:spcAft>
                <a:spcPct val="0"/>
              </a:spcAft>
              <a:buClrTx/>
              <a:buSzTx/>
              <a:buFontTx/>
              <a:buNone/>
              <a:tabLst/>
              <a:defRPr/>
            </a:pPr>
            <a:r>
              <a:rPr lang="en-US" sz="3600" b="1" kern="0" dirty="0" smtClean="0">
                <a:solidFill>
                  <a:schemeClr val="tx2"/>
                </a:solidFill>
                <a:latin typeface="+mj-lt"/>
                <a:ea typeface="+mj-ea"/>
                <a:cs typeface="+mj-cs"/>
              </a:rPr>
              <a:t>Comparative analysis</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 (</a:t>
            </a:r>
            <a:r>
              <a:rPr kumimoji="0" lang="en-US" sz="2000" b="1" i="0" u="none" strike="noStrike" kern="0" cap="none" spc="0" normalizeH="0" baseline="0" noProof="0" dirty="0" smtClean="0">
                <a:ln>
                  <a:noFill/>
                </a:ln>
                <a:solidFill>
                  <a:schemeClr val="tx2"/>
                </a:solidFill>
                <a:effectLst/>
                <a:uLnTx/>
                <a:uFillTx/>
                <a:latin typeface="+mj-lt"/>
                <a:ea typeface="+mj-ea"/>
                <a:cs typeface="+mj-cs"/>
              </a:rPr>
              <a:t>1/3</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86860" y="116632"/>
            <a:ext cx="6445380" cy="6653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ts val="3800"/>
              </a:lnSpc>
              <a:spcBef>
                <a:spcPct val="0"/>
              </a:spcBef>
              <a:spcAft>
                <a:spcPct val="0"/>
              </a:spcAft>
              <a:buClrTx/>
              <a:buSzTx/>
              <a:buFontTx/>
              <a:buNone/>
              <a:tabLst/>
              <a:defRPr/>
            </a:pPr>
            <a:r>
              <a:rPr lang="en-US" sz="3600" b="1" kern="0" dirty="0" smtClean="0">
                <a:solidFill>
                  <a:schemeClr val="tx2"/>
                </a:solidFill>
                <a:latin typeface="+mj-lt"/>
                <a:ea typeface="+mj-ea"/>
                <a:cs typeface="+mj-cs"/>
              </a:rPr>
              <a:t>Comparative analysis</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 (</a:t>
            </a:r>
            <a:r>
              <a:rPr kumimoji="0" lang="en-US" sz="2000" b="1" i="0" u="none" strike="noStrike" kern="0" cap="none" spc="0" normalizeH="0" baseline="0" noProof="0" dirty="0" smtClean="0">
                <a:ln>
                  <a:noFill/>
                </a:ln>
                <a:solidFill>
                  <a:schemeClr val="tx2"/>
                </a:solidFill>
                <a:effectLst/>
                <a:uLnTx/>
                <a:uFillTx/>
                <a:latin typeface="+mj-lt"/>
                <a:ea typeface="+mj-ea"/>
                <a:cs typeface="+mj-cs"/>
              </a:rPr>
              <a:t>2/3</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pic>
        <p:nvPicPr>
          <p:cNvPr id="5" name="Picture 4" descr="analiza.jpg"/>
          <p:cNvPicPr>
            <a:picLocks noChangeAspect="1"/>
          </p:cNvPicPr>
          <p:nvPr/>
        </p:nvPicPr>
        <p:blipFill>
          <a:blip r:embed="rId3" cstate="print"/>
          <a:stretch>
            <a:fillRect/>
          </a:stretch>
        </p:blipFill>
        <p:spPr>
          <a:xfrm>
            <a:off x="1403648" y="980728"/>
            <a:ext cx="6231581" cy="5077468"/>
          </a:xfrm>
          <a:prstGeom prst="rect">
            <a:avLst/>
          </a:prstGeom>
        </p:spPr>
      </p:pic>
      <p:sp>
        <p:nvSpPr>
          <p:cNvPr id="6" name="Rectangle 5"/>
          <p:cNvSpPr/>
          <p:nvPr/>
        </p:nvSpPr>
        <p:spPr>
          <a:xfrm>
            <a:off x="2195736" y="6084004"/>
            <a:ext cx="4680520" cy="369332"/>
          </a:xfrm>
          <a:prstGeom prst="rect">
            <a:avLst/>
          </a:prstGeom>
        </p:spPr>
        <p:txBody>
          <a:bodyPr wrap="square">
            <a:spAutoFit/>
          </a:bodyPr>
          <a:lstStyle/>
          <a:p>
            <a:r>
              <a:rPr lang="en-US" dirty="0" smtClean="0"/>
              <a:t>Main characteristics of MDSDM approaches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3"/>
          <p:cNvSpPr txBox="1">
            <a:spLocks noChangeArrowheads="1"/>
          </p:cNvSpPr>
          <p:nvPr/>
        </p:nvSpPr>
        <p:spPr bwMode="auto">
          <a:xfrm>
            <a:off x="0" y="1196752"/>
            <a:ext cx="9144000" cy="5256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buFont typeface="Arial" pitchFamily="34" charset="0"/>
              <a:buChar char="•"/>
            </a:pPr>
            <a:r>
              <a:rPr lang="en-US" sz="2000" dirty="0" smtClean="0"/>
              <a:t>The analysis implies that :</a:t>
            </a:r>
          </a:p>
          <a:p>
            <a:pPr marL="822325" lvl="1" indent="-365125">
              <a:buFont typeface="Symbol" pitchFamily="18" charset="2"/>
              <a:buChar char="-"/>
            </a:pPr>
            <a:r>
              <a:rPr lang="en-US" sz="1900" dirty="0" smtClean="0"/>
              <a:t>POMs and FOMs are predominantly (&gt;70%) used as a basis for the MDSDM.</a:t>
            </a:r>
          </a:p>
          <a:p>
            <a:pPr marL="822325" lvl="1" indent="-365125">
              <a:buFont typeface="Symbol" pitchFamily="18" charset="2"/>
              <a:buChar char="-"/>
            </a:pPr>
            <a:endParaRPr lang="en-US" sz="1900" dirty="0" smtClean="0"/>
          </a:p>
          <a:p>
            <a:pPr marL="822325" lvl="1" indent="-365125">
              <a:buFont typeface="Symbol" pitchFamily="18" charset="2"/>
              <a:buChar char="-"/>
            </a:pPr>
            <a:r>
              <a:rPr lang="en-US" sz="1900" dirty="0" smtClean="0"/>
              <a:t>Three notations (UML AD, DFD, BPMN), belonging to these two categories, are used in half of all identified sources. </a:t>
            </a:r>
          </a:p>
          <a:p>
            <a:pPr marL="822325" lvl="1" indent="-365125">
              <a:buFont typeface="Symbol" pitchFamily="18" charset="2"/>
              <a:buChar char="-"/>
            </a:pPr>
            <a:endParaRPr lang="en-US" sz="1900" dirty="0" smtClean="0"/>
          </a:p>
          <a:p>
            <a:pPr marL="822325" lvl="1" indent="-365125">
              <a:buFont typeface="Symbol" pitchFamily="18" charset="2"/>
              <a:buChar char="-"/>
            </a:pPr>
            <a:r>
              <a:rPr lang="en-US" sz="1900" dirty="0" smtClean="0"/>
              <a:t>Most of the papers (70%) do not take the complete source model, but only incomplete, i.e. the partial model of business or system requirements, as a basis for data model synthesis. </a:t>
            </a:r>
          </a:p>
          <a:p>
            <a:pPr marL="822325" lvl="1" indent="-365125">
              <a:buFont typeface="Symbol" pitchFamily="18" charset="2"/>
              <a:buChar char="-"/>
            </a:pPr>
            <a:endParaRPr lang="en-US" sz="1900" dirty="0" smtClean="0"/>
          </a:p>
          <a:p>
            <a:pPr marL="822325" lvl="1" indent="-365125">
              <a:buFont typeface="Symbol" pitchFamily="18" charset="2"/>
              <a:buChar char="-"/>
            </a:pPr>
            <a:r>
              <a:rPr lang="en-US" sz="1900" dirty="0" smtClean="0"/>
              <a:t>The UML class diagram is used for the representation of the target data model in a large majority (&gt;85%) of all identified papers. Other notations were mainly used in some approaches before the adoption of the UML standard.</a:t>
            </a:r>
          </a:p>
        </p:txBody>
      </p:sp>
      <p:sp>
        <p:nvSpPr>
          <p:cNvPr id="5" name="Rectangle 2"/>
          <p:cNvSpPr txBox="1">
            <a:spLocks noChangeArrowheads="1"/>
          </p:cNvSpPr>
          <p:nvPr/>
        </p:nvSpPr>
        <p:spPr bwMode="auto">
          <a:xfrm>
            <a:off x="286860" y="116632"/>
            <a:ext cx="6445380" cy="6653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ts val="3800"/>
              </a:lnSpc>
              <a:spcBef>
                <a:spcPct val="0"/>
              </a:spcBef>
              <a:spcAft>
                <a:spcPct val="0"/>
              </a:spcAft>
              <a:buClrTx/>
              <a:buSzTx/>
              <a:buFontTx/>
              <a:buNone/>
              <a:tabLst/>
              <a:defRPr/>
            </a:pPr>
            <a:r>
              <a:rPr lang="en-US" sz="3600" b="1" kern="0" dirty="0" smtClean="0">
                <a:solidFill>
                  <a:schemeClr val="tx2"/>
                </a:solidFill>
                <a:latin typeface="+mj-lt"/>
                <a:ea typeface="+mj-ea"/>
                <a:cs typeface="+mj-cs"/>
              </a:rPr>
              <a:t>Comparative analysis</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 (</a:t>
            </a:r>
            <a:r>
              <a:rPr kumimoji="0" lang="en-US" sz="2000" b="1" i="0" u="none" strike="noStrike" kern="0" cap="none" spc="0" normalizeH="0" baseline="0" noProof="0" dirty="0" smtClean="0">
                <a:ln>
                  <a:noFill/>
                </a:ln>
                <a:solidFill>
                  <a:schemeClr val="tx2"/>
                </a:solidFill>
                <a:effectLst/>
                <a:uLnTx/>
                <a:uFillTx/>
                <a:latin typeface="+mj-lt"/>
                <a:ea typeface="+mj-ea"/>
                <a:cs typeface="+mj-cs"/>
              </a:rPr>
              <a:t>3/3</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3"/>
          <p:cNvSpPr txBox="1">
            <a:spLocks noChangeArrowheads="1"/>
          </p:cNvSpPr>
          <p:nvPr/>
        </p:nvSpPr>
        <p:spPr bwMode="auto">
          <a:xfrm>
            <a:off x="0" y="1196752"/>
            <a:ext cx="9144000" cy="5256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22325" lvl="1" indent="-365125">
              <a:buFont typeface="Symbol" pitchFamily="18" charset="2"/>
              <a:buChar char="-"/>
            </a:pPr>
            <a:r>
              <a:rPr lang="en-US" sz="1900" dirty="0" smtClean="0"/>
              <a:t>Data model synthesis is mainly ( 80%) informally specified, equally by guidelines and informal rules, while just one-fifth of all papers specify data model synthesis in some formal way.</a:t>
            </a:r>
          </a:p>
          <a:p>
            <a:pPr marL="822325" lvl="1" indent="-365125"/>
            <a:endParaRPr lang="en-US" sz="1900" dirty="0" smtClean="0"/>
          </a:p>
          <a:p>
            <a:pPr marL="822325" lvl="1" indent="-365125">
              <a:buFont typeface="Symbol" pitchFamily="18" charset="2"/>
              <a:buChar char="-"/>
            </a:pPr>
            <a:r>
              <a:rPr lang="en-US" sz="1900" dirty="0" smtClean="0"/>
              <a:t>The development of transformation languages (ATL and QVT) has made a significant contribution to the formalization and </a:t>
            </a:r>
            <a:r>
              <a:rPr lang="en-US" sz="1900" dirty="0" err="1" smtClean="0"/>
              <a:t>automatization</a:t>
            </a:r>
            <a:r>
              <a:rPr lang="en-US" sz="1900" dirty="0" smtClean="0"/>
              <a:t> of data model synthesis in the recent years, so the participation of automatic techniques (35%) is growing.</a:t>
            </a:r>
            <a:endParaRPr lang="en-US" sz="1900" smtClean="0"/>
          </a:p>
          <a:p>
            <a:pPr marL="822325" lvl="1" indent="-365125">
              <a:buFont typeface="Symbol" pitchFamily="18" charset="2"/>
              <a:buChar char="-"/>
            </a:pPr>
            <a:endParaRPr lang="en-US" sz="1900" dirty="0" smtClean="0"/>
          </a:p>
          <a:p>
            <a:pPr marL="822325" lvl="1" indent="-365125">
              <a:buFont typeface="Symbol" pitchFamily="18" charset="2"/>
              <a:buChar char="-"/>
            </a:pPr>
            <a:r>
              <a:rPr lang="en-US" sz="1900" dirty="0" smtClean="0"/>
              <a:t>A deeper analysis implies that the semantic capacity of graphically represented business/software requirements (regardless of their orientation) has not yet been sufficiently identified to enable the automatic synthesis of the complete target data model, since a large majority of the existing approaches still do not have a significant recall in the automated generation of class associations, association end multiplicities and class members.</a:t>
            </a:r>
          </a:p>
        </p:txBody>
      </p:sp>
      <p:sp>
        <p:nvSpPr>
          <p:cNvPr id="5" name="Rectangle 2"/>
          <p:cNvSpPr txBox="1">
            <a:spLocks noChangeArrowheads="1"/>
          </p:cNvSpPr>
          <p:nvPr/>
        </p:nvSpPr>
        <p:spPr bwMode="auto">
          <a:xfrm>
            <a:off x="286860" y="116632"/>
            <a:ext cx="6445380" cy="6653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ts val="3800"/>
              </a:lnSpc>
              <a:spcBef>
                <a:spcPct val="0"/>
              </a:spcBef>
              <a:spcAft>
                <a:spcPct val="0"/>
              </a:spcAft>
              <a:buClrTx/>
              <a:buSzTx/>
              <a:buFontTx/>
              <a:buNone/>
              <a:tabLst/>
              <a:defRPr/>
            </a:pPr>
            <a:r>
              <a:rPr lang="en-US" sz="3600" b="1" kern="0" dirty="0" smtClean="0">
                <a:solidFill>
                  <a:schemeClr val="tx2"/>
                </a:solidFill>
                <a:latin typeface="+mj-lt"/>
                <a:ea typeface="+mj-ea"/>
                <a:cs typeface="+mj-cs"/>
              </a:rPr>
              <a:t>Comparative analysis</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 (</a:t>
            </a:r>
            <a:r>
              <a:rPr kumimoji="0" lang="en-US" sz="2000" b="1" i="0" u="none" strike="noStrike" kern="0" cap="none" spc="0" normalizeH="0" baseline="0" noProof="0" dirty="0" smtClean="0">
                <a:ln>
                  <a:noFill/>
                </a:ln>
                <a:solidFill>
                  <a:schemeClr val="tx2"/>
                </a:solidFill>
                <a:effectLst/>
                <a:uLnTx/>
                <a:uFillTx/>
                <a:latin typeface="+mj-lt"/>
                <a:ea typeface="+mj-ea"/>
                <a:cs typeface="+mj-cs"/>
              </a:rPr>
              <a:t>3/3</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3"/>
          <p:cNvSpPr txBox="1">
            <a:spLocks noChangeArrowheads="1"/>
          </p:cNvSpPr>
          <p:nvPr/>
        </p:nvSpPr>
        <p:spPr bwMode="auto">
          <a:xfrm>
            <a:off x="0" y="1196752"/>
            <a:ext cx="9144000" cy="52565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22325" lvl="1" indent="-365125">
              <a:buFont typeface="Symbol" pitchFamily="18" charset="2"/>
              <a:buChar char="-"/>
            </a:pPr>
            <a:r>
              <a:rPr lang="en-US" sz="1900" dirty="0" smtClean="0"/>
              <a:t>More than 90% of the analyzed approaches are not evaluated at all, while the evaluation in the evaluated papers was mainly focused on the approach usability, but not on the qualitative/quantitative measures for the implemented tools and generated data models.</a:t>
            </a:r>
          </a:p>
          <a:p>
            <a:endParaRPr lang="en-US" sz="4400" dirty="0" smtClean="0"/>
          </a:p>
        </p:txBody>
      </p:sp>
      <p:sp>
        <p:nvSpPr>
          <p:cNvPr id="5" name="Rectangle 2"/>
          <p:cNvSpPr txBox="1">
            <a:spLocks noChangeArrowheads="1"/>
          </p:cNvSpPr>
          <p:nvPr/>
        </p:nvSpPr>
        <p:spPr bwMode="auto">
          <a:xfrm>
            <a:off x="286860" y="116632"/>
            <a:ext cx="6445380" cy="6653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ts val="3800"/>
              </a:lnSpc>
              <a:spcBef>
                <a:spcPct val="0"/>
              </a:spcBef>
              <a:spcAft>
                <a:spcPct val="0"/>
              </a:spcAft>
              <a:buClrTx/>
              <a:buSzTx/>
              <a:buFontTx/>
              <a:buNone/>
              <a:tabLst/>
              <a:defRPr/>
            </a:pPr>
            <a:r>
              <a:rPr lang="en-US" sz="3600" b="1" kern="0" dirty="0" smtClean="0">
                <a:solidFill>
                  <a:schemeClr val="tx2"/>
                </a:solidFill>
                <a:latin typeface="+mj-lt"/>
                <a:ea typeface="+mj-ea"/>
                <a:cs typeface="+mj-cs"/>
              </a:rPr>
              <a:t>Comparative analysis</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 (</a:t>
            </a:r>
            <a:r>
              <a:rPr kumimoji="0" lang="en-US" sz="2000" b="1" i="0" u="none" strike="noStrike" kern="0" cap="none" spc="0" normalizeH="0" baseline="0" noProof="0" dirty="0" smtClean="0">
                <a:ln>
                  <a:noFill/>
                </a:ln>
                <a:solidFill>
                  <a:schemeClr val="tx2"/>
                </a:solidFill>
                <a:effectLst/>
                <a:uLnTx/>
                <a:uFillTx/>
                <a:latin typeface="+mj-lt"/>
                <a:ea typeface="+mj-ea"/>
                <a:cs typeface="+mj-cs"/>
              </a:rPr>
              <a:t>3/3</a:t>
            </a:r>
            <a:r>
              <a:rPr kumimoji="0" lang="sr-Latn-BA" sz="2000" b="1" i="0" u="none" strike="noStrike" kern="0" cap="none" spc="0" normalizeH="0" baseline="0" noProof="0" dirty="0" smtClean="0">
                <a:ln>
                  <a:noFill/>
                </a:ln>
                <a:solidFill>
                  <a:schemeClr val="tx2"/>
                </a:solidFill>
                <a:effectLst/>
                <a:uLnTx/>
                <a:uFillTx/>
                <a:latin typeface="+mj-lt"/>
                <a:ea typeface="+mj-ea"/>
                <a:cs typeface="+mj-cs"/>
              </a:rPr>
              <a:t>)</a:t>
            </a:r>
            <a:endParaRPr kumimoji="0" lang="en-US" sz="20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txBox="1">
            <a:spLocks noGrp="1"/>
          </p:cNvSpPr>
          <p:nvPr/>
        </p:nvSpPr>
        <p:spPr bwMode="auto">
          <a:xfrm>
            <a:off x="7451725" y="6584950"/>
            <a:ext cx="1584325" cy="217488"/>
          </a:xfrm>
          <a:prstGeom prst="rect">
            <a:avLst/>
          </a:prstGeom>
          <a:noFill/>
          <a:ln w="9525">
            <a:noFill/>
            <a:miter lim="800000"/>
            <a:headEnd/>
            <a:tailEnd/>
          </a:ln>
        </p:spPr>
        <p:txBody>
          <a:bodyPr/>
          <a:lstStyle/>
          <a:p>
            <a:pPr algn="r"/>
            <a:fld id="{6D2BD95B-DDF6-4C6A-A28A-76033093BBFA}" type="slidenum">
              <a:rPr lang="en-US" altLang="en-US" sz="1000"/>
              <a:pPr algn="r"/>
              <a:t>29</a:t>
            </a:fld>
            <a:endParaRPr lang="en-US" altLang="en-US" sz="1000"/>
          </a:p>
        </p:txBody>
      </p:sp>
      <p:sp>
        <p:nvSpPr>
          <p:cNvPr id="43011" name="Rectangle 2"/>
          <p:cNvSpPr>
            <a:spLocks noGrp="1" noChangeArrowheads="1"/>
          </p:cNvSpPr>
          <p:nvPr>
            <p:ph type="title" idx="4294967295"/>
          </p:nvPr>
        </p:nvSpPr>
        <p:spPr>
          <a:xfrm>
            <a:off x="179388" y="122238"/>
            <a:ext cx="7607300" cy="734994"/>
          </a:xfrm>
        </p:spPr>
        <p:txBody>
          <a:bodyPr anchor="b"/>
          <a:lstStyle/>
          <a:p>
            <a:pPr eaLnBrk="1" hangingPunct="1"/>
            <a:r>
              <a:rPr lang="sr-Latn-BA" sz="3600" b="1" dirty="0" smtClean="0"/>
              <a:t>Conclusion</a:t>
            </a:r>
            <a:endParaRPr lang="sr-Latn-CS" sz="3600" b="1" dirty="0" smtClean="0"/>
          </a:p>
        </p:txBody>
      </p:sp>
      <p:sp>
        <p:nvSpPr>
          <p:cNvPr id="13" name="Content Placeholder 2"/>
          <p:cNvSpPr>
            <a:spLocks/>
          </p:cNvSpPr>
          <p:nvPr/>
        </p:nvSpPr>
        <p:spPr bwMode="auto">
          <a:xfrm>
            <a:off x="142875" y="1125538"/>
            <a:ext cx="8821738" cy="5039766"/>
          </a:xfrm>
          <a:prstGeom prst="rect">
            <a:avLst/>
          </a:prstGeom>
          <a:noFill/>
          <a:ln w="9525">
            <a:noFill/>
            <a:miter lim="800000"/>
            <a:headEnd/>
            <a:tailEnd/>
          </a:ln>
        </p:spPr>
        <p:txBody>
          <a:bodyPr/>
          <a:lstStyle/>
          <a:p>
            <a:pPr marL="342900" indent="-342900" eaLnBrk="0" hangingPunct="0">
              <a:spcBef>
                <a:spcPts val="1200"/>
              </a:spcBef>
              <a:buClr>
                <a:schemeClr val="tx2"/>
              </a:buClr>
              <a:buSzPct val="100000"/>
              <a:buFont typeface="Arial" charset="0"/>
              <a:buChar char="•"/>
            </a:pPr>
            <a:r>
              <a:rPr lang="en-US" dirty="0" smtClean="0"/>
              <a:t>The results of the </a:t>
            </a:r>
            <a:r>
              <a:rPr lang="en-US" b="1" dirty="0" smtClean="0"/>
              <a:t>survey of model-driven techniques for data model synthesis</a:t>
            </a:r>
            <a:r>
              <a:rPr lang="en-US" dirty="0" smtClean="0"/>
              <a:t> were presented. During the extensive research, </a:t>
            </a:r>
            <a:r>
              <a:rPr lang="en-US" b="1" dirty="0" smtClean="0"/>
              <a:t>we identified more than 70 research papers in the field</a:t>
            </a:r>
            <a:r>
              <a:rPr lang="en-US" dirty="0" smtClean="0"/>
              <a:t>, and more than 15 different notations used for the source model representation. </a:t>
            </a:r>
          </a:p>
          <a:p>
            <a:pPr marL="342900" indent="-342900" eaLnBrk="0" hangingPunct="0">
              <a:spcBef>
                <a:spcPts val="1200"/>
              </a:spcBef>
              <a:buClr>
                <a:schemeClr val="tx2"/>
              </a:buClr>
              <a:buSzPct val="100000"/>
              <a:buFont typeface="Arial" charset="0"/>
              <a:buChar char="•"/>
            </a:pPr>
            <a:r>
              <a:rPr lang="en-US" dirty="0" smtClean="0"/>
              <a:t>Through this research </a:t>
            </a:r>
            <a:r>
              <a:rPr lang="en-US" b="1" dirty="0" smtClean="0"/>
              <a:t>the unique classification of approaches</a:t>
            </a:r>
            <a:r>
              <a:rPr lang="en-US" dirty="0" smtClean="0"/>
              <a:t> into four distinct groups was given: function-oriented, process-oriented, communication-oriented and goal-oriented, we gave </a:t>
            </a:r>
            <a:r>
              <a:rPr lang="en-US" b="1" dirty="0" smtClean="0"/>
              <a:t>the chronological overview of all identified papers</a:t>
            </a:r>
            <a:r>
              <a:rPr lang="en-US" dirty="0" smtClean="0"/>
              <a:t> classified according to the introduced classification, as well as the </a:t>
            </a:r>
            <a:r>
              <a:rPr lang="en-US" b="1" dirty="0" smtClean="0"/>
              <a:t>analysis and evaluation  of the MDSDM approaches based on several main criteria</a:t>
            </a:r>
            <a:r>
              <a:rPr lang="en-US" dirty="0" smtClean="0"/>
              <a:t>.</a:t>
            </a:r>
          </a:p>
          <a:p>
            <a:pPr marL="342900" indent="-342900" eaLnBrk="0" hangingPunct="0">
              <a:spcBef>
                <a:spcPts val="1200"/>
              </a:spcBef>
              <a:buClr>
                <a:schemeClr val="tx2"/>
              </a:buClr>
              <a:buSzPct val="100000"/>
              <a:buFont typeface="Arial" charset="0"/>
              <a:buChar char="•"/>
            </a:pPr>
            <a:r>
              <a:rPr lang="en-US" dirty="0" smtClean="0"/>
              <a:t>Although the idea of model-driven design of the data model is more than 25 years old, the </a:t>
            </a:r>
            <a:r>
              <a:rPr lang="en-US" b="1" dirty="0" smtClean="0"/>
              <a:t>survey shows</a:t>
            </a:r>
            <a:r>
              <a:rPr lang="en-US" dirty="0" smtClean="0"/>
              <a:t> </a:t>
            </a:r>
            <a:r>
              <a:rPr lang="en-US" b="1" dirty="0" smtClean="0"/>
              <a:t>that</a:t>
            </a:r>
            <a:r>
              <a:rPr lang="en-US" dirty="0" smtClean="0"/>
              <a:t> only </a:t>
            </a:r>
            <a:r>
              <a:rPr lang="en-US" b="1" dirty="0" smtClean="0"/>
              <a:t>a small number of papers present the implemented automatic model-driven generator of the data model and the corresponding evaluation results</a:t>
            </a:r>
            <a:r>
              <a:rPr lang="en-US" dirty="0" smtClean="0"/>
              <a:t>. The main reason for the modest achieve-</a:t>
            </a:r>
            <a:r>
              <a:rPr lang="en-US" dirty="0" err="1" smtClean="0"/>
              <a:t>ments</a:t>
            </a:r>
            <a:r>
              <a:rPr lang="en-US" dirty="0" smtClean="0"/>
              <a:t> in the automated model-driven design of the data model lies in the </a:t>
            </a:r>
            <a:r>
              <a:rPr lang="en-US" b="1" dirty="0" smtClean="0"/>
              <a:t>insufficiently identified semantic capacity of models used to represent business/ software requirements</a:t>
            </a:r>
            <a:r>
              <a:rPr lang="en-US" dirty="0" smtClean="0"/>
              <a:t> for the automatic synthesis of the complete target data model.</a:t>
            </a:r>
          </a:p>
          <a:p>
            <a:pPr marL="342900" indent="-342900" eaLnBrk="0" hangingPunct="0">
              <a:spcBef>
                <a:spcPts val="1200"/>
              </a:spcBef>
              <a:buClr>
                <a:schemeClr val="tx2"/>
              </a:buClr>
              <a:buSzPct val="100000"/>
              <a:buFont typeface="Arial" charset="0"/>
              <a:buChar char="•"/>
            </a:pPr>
            <a:endParaRPr lang="en-US" dirty="0"/>
          </a:p>
          <a:p>
            <a:pPr marL="342900" indent="-342900" eaLnBrk="0" hangingPunct="0">
              <a:spcBef>
                <a:spcPts val="1200"/>
              </a:spcBef>
              <a:buClr>
                <a:schemeClr val="tx2"/>
              </a:buClr>
              <a:buSzPct val="100000"/>
              <a:buFont typeface="Arial" charset="0"/>
              <a:buChar char="•"/>
            </a:pPr>
            <a:r>
              <a:rPr lang="en-US" sz="1600" dirty="0" err="1" smtClean="0"/>
              <a:t>fi</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up)">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up)">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up)">
                                      <p:cBhvr>
                                        <p:cTn id="17" dur="500"/>
                                        <p:tgtEl>
                                          <p:spTgt spid="13">
                                            <p:txEl>
                                              <p:pRg st="2" end="2"/>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wipe(up)">
                                      <p:cBhvr>
                                        <p:cTn id="2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7451725" y="6584950"/>
            <a:ext cx="1584325" cy="217488"/>
          </a:xfrm>
          <a:noFill/>
        </p:spPr>
        <p:txBody>
          <a:bodyPr/>
          <a:lstStyle/>
          <a:p>
            <a:fld id="{0FABDB3E-7891-40E3-8211-69E1C69A86FA}" type="slidenum">
              <a:rPr lang="en-US" altLang="en-US" sz="1000" smtClean="0">
                <a:latin typeface="Arial" charset="0"/>
              </a:rPr>
              <a:pPr/>
              <a:t>3</a:t>
            </a:fld>
            <a:endParaRPr lang="en-US" altLang="en-US" sz="1000" smtClean="0">
              <a:latin typeface="Arial" charset="0"/>
            </a:endParaRPr>
          </a:p>
        </p:txBody>
      </p:sp>
      <p:sp>
        <p:nvSpPr>
          <p:cNvPr id="11267" name="Rectangle 2"/>
          <p:cNvSpPr>
            <a:spLocks noGrp="1" noChangeArrowheads="1"/>
          </p:cNvSpPr>
          <p:nvPr>
            <p:ph type="title" idx="4294967295"/>
          </p:nvPr>
        </p:nvSpPr>
        <p:spPr>
          <a:xfrm>
            <a:off x="142844" y="122238"/>
            <a:ext cx="7166006" cy="734994"/>
          </a:xfrm>
        </p:spPr>
        <p:txBody>
          <a:bodyPr anchor="b"/>
          <a:lstStyle/>
          <a:p>
            <a:pPr eaLnBrk="1" hangingPunct="1"/>
            <a:r>
              <a:rPr lang="en-US" sz="3600" b="1" dirty="0" smtClean="0"/>
              <a:t>Background</a:t>
            </a:r>
          </a:p>
        </p:txBody>
      </p:sp>
      <p:sp>
        <p:nvSpPr>
          <p:cNvPr id="4100" name="Rectangle 3"/>
          <p:cNvSpPr>
            <a:spLocks noGrp="1" noChangeArrowheads="1"/>
          </p:cNvSpPr>
          <p:nvPr>
            <p:ph type="body" idx="4294967295"/>
          </p:nvPr>
        </p:nvSpPr>
        <p:spPr>
          <a:xfrm>
            <a:off x="0" y="980207"/>
            <a:ext cx="9144000" cy="4393009"/>
          </a:xfrm>
        </p:spPr>
        <p:txBody>
          <a:bodyPr/>
          <a:lstStyle/>
          <a:p>
            <a:pPr algn="ctr" eaLnBrk="1" hangingPunct="1">
              <a:spcBef>
                <a:spcPts val="1000"/>
              </a:spcBef>
              <a:buFontTx/>
              <a:buNone/>
            </a:pPr>
            <a:r>
              <a:rPr lang="sr-Latn-CS" sz="2000" b="1" u="sng" dirty="0" smtClean="0">
                <a:solidFill>
                  <a:schemeClr val="accent2"/>
                </a:solidFill>
              </a:rPr>
              <a:t>Motivation</a:t>
            </a:r>
          </a:p>
          <a:p>
            <a:endParaRPr lang="en-US" sz="2000" dirty="0" smtClean="0"/>
          </a:p>
          <a:p>
            <a:r>
              <a:rPr lang="en-US" sz="2000" dirty="0" smtClean="0"/>
              <a:t>The </a:t>
            </a:r>
            <a:r>
              <a:rPr lang="en-US" sz="2000" b="1" dirty="0" smtClean="0">
                <a:solidFill>
                  <a:srgbClr val="C00000"/>
                </a:solidFill>
              </a:rPr>
              <a:t>database model</a:t>
            </a:r>
            <a:r>
              <a:rPr lang="en-US" sz="2000" dirty="0" smtClean="0"/>
              <a:t> is one of the most important artifacts in the process of information system design.  The continual research goal is to make this phase as easier as possible (ideally fully automated). </a:t>
            </a:r>
          </a:p>
          <a:p>
            <a:pPr>
              <a:spcBef>
                <a:spcPts val="1200"/>
              </a:spcBef>
            </a:pPr>
            <a:r>
              <a:rPr lang="en-US" sz="2000" dirty="0" smtClean="0"/>
              <a:t>The automation of data model design has been subject of research for many years, with the </a:t>
            </a:r>
            <a:r>
              <a:rPr lang="en-US" sz="2000" b="1" dirty="0" smtClean="0">
                <a:solidFill>
                  <a:srgbClr val="C00000"/>
                </a:solidFill>
              </a:rPr>
              <a:t>conceptual data model </a:t>
            </a:r>
            <a:r>
              <a:rPr lang="en-US" sz="2000" dirty="0" smtClean="0"/>
              <a:t>(CDM) as the main target.</a:t>
            </a:r>
          </a:p>
          <a:p>
            <a:pPr>
              <a:spcBef>
                <a:spcPts val="1200"/>
              </a:spcBef>
            </a:pPr>
            <a:r>
              <a:rPr lang="en-US" sz="2000" dirty="0" smtClean="0"/>
              <a:t>Many different approaches and techniques for data model design/synthesis has been proposed so far. </a:t>
            </a:r>
            <a:r>
              <a:rPr lang="en-US" sz="2000" b="1" dirty="0" smtClean="0">
                <a:solidFill>
                  <a:srgbClr val="C00000"/>
                </a:solidFill>
              </a:rPr>
              <a:t>Motivation</a:t>
            </a:r>
            <a:r>
              <a:rPr lang="en-US" sz="2000" dirty="0" smtClean="0"/>
              <a:t> for work: lack of appropriate survey of research and achievements in one important area: the </a:t>
            </a:r>
            <a:r>
              <a:rPr lang="en-US" sz="2000" b="1" dirty="0" smtClean="0">
                <a:solidFill>
                  <a:srgbClr val="C00000"/>
                </a:solidFill>
              </a:rPr>
              <a:t>model-driven approaches and techniques for data model design/synthesis</a:t>
            </a:r>
            <a:r>
              <a:rPr lang="en-US" sz="2000" dirty="0" smtClean="0"/>
              <a:t>. </a:t>
            </a:r>
            <a:endParaRPr lang="en-US" sz="1950" dirty="0" smtClean="0"/>
          </a:p>
        </p:txBody>
      </p:sp>
      <p:sp>
        <p:nvSpPr>
          <p:cNvPr id="11269"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11270"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
        <p:nvSpPr>
          <p:cNvPr id="7" name="Rectangle 3"/>
          <p:cNvSpPr txBox="1">
            <a:spLocks noChangeArrowheads="1"/>
          </p:cNvSpPr>
          <p:nvPr/>
        </p:nvSpPr>
        <p:spPr bwMode="auto">
          <a:xfrm>
            <a:off x="0" y="5373216"/>
            <a:ext cx="9144000" cy="1421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ts val="1000"/>
              </a:spcBef>
              <a:spcAft>
                <a:spcPct val="0"/>
              </a:spcAft>
              <a:buClrTx/>
              <a:buSzTx/>
              <a:buFontTx/>
              <a:buNone/>
              <a:tabLst/>
              <a:defRPr/>
            </a:pPr>
            <a:r>
              <a:rPr kumimoji="0" lang="sr-Latn-CS" sz="2000" b="1" i="0" u="sng" strike="noStrike" kern="0" cap="none" spc="0" normalizeH="0" baseline="0" noProof="0" dirty="0" smtClean="0">
                <a:ln>
                  <a:noFill/>
                </a:ln>
                <a:solidFill>
                  <a:schemeClr val="accent2"/>
                </a:solidFill>
                <a:effectLst/>
                <a:uLnTx/>
                <a:uFillTx/>
                <a:latin typeface="+mn-lt"/>
                <a:ea typeface="+mn-ea"/>
                <a:cs typeface="+mn-cs"/>
              </a:rPr>
              <a:t>Research participants</a:t>
            </a:r>
            <a:endParaRPr kumimoji="0" lang="sr-Latn-BA" sz="2000" b="1" i="0" u="none" strike="noStrike" kern="0" cap="none" spc="0" normalizeH="0" baseline="0" noProof="0" dirty="0" smtClean="0">
              <a:ln>
                <a:noFill/>
              </a:ln>
              <a:solidFill>
                <a:schemeClr val="accent2"/>
              </a:solidFill>
              <a:effectLst/>
              <a:uLnTx/>
              <a:uFillTx/>
              <a:latin typeface="+mn-lt"/>
              <a:ea typeface="+mn-ea"/>
              <a:cs typeface="+mn-cs"/>
            </a:endParaRPr>
          </a:p>
          <a:p>
            <a:pPr marL="342900" marR="0" lvl="0" indent="-342900" algn="l" defTabSz="914400" rtl="0" eaLnBrk="1" fontAlgn="base" latinLnBrk="0" hangingPunct="1">
              <a:lnSpc>
                <a:spcPct val="100000"/>
              </a:lnSpc>
              <a:spcBef>
                <a:spcPts val="1000"/>
              </a:spcBef>
              <a:spcAft>
                <a:spcPct val="0"/>
              </a:spcAft>
              <a:buClrTx/>
              <a:buSzTx/>
              <a:buFontTx/>
              <a:buChar char="•"/>
              <a:tabLst/>
              <a:defRPr/>
            </a:pPr>
            <a:r>
              <a:rPr kumimoji="0" lang="sr-Latn-BA" sz="1800" b="1" i="0" u="none" strike="noStrike" kern="0" cap="none" spc="0" normalizeH="0" baseline="0" noProof="0" dirty="0" smtClean="0">
                <a:ln>
                  <a:noFill/>
                </a:ln>
                <a:solidFill>
                  <a:schemeClr val="tx1"/>
                </a:solidFill>
                <a:effectLst/>
                <a:uLnTx/>
                <a:uFillTx/>
                <a:latin typeface="+mn-lt"/>
                <a:ea typeface="+mn-ea"/>
                <a:cs typeface="+mn-cs"/>
              </a:rPr>
              <a:t>Research c</a:t>
            </a:r>
            <a:r>
              <a:rPr kumimoji="0" lang="en-US" sz="1800" b="1" i="0" u="none" strike="noStrike" kern="0" cap="none" spc="0" normalizeH="0" baseline="0" noProof="0" dirty="0" err="1" smtClean="0">
                <a:ln>
                  <a:noFill/>
                </a:ln>
                <a:solidFill>
                  <a:schemeClr val="tx1"/>
                </a:solidFill>
                <a:effectLst/>
                <a:uLnTx/>
                <a:uFillTx/>
                <a:latin typeface="+mn-lt"/>
                <a:ea typeface="+mn-ea"/>
                <a:cs typeface="+mn-cs"/>
              </a:rPr>
              <a:t>onducted</a:t>
            </a:r>
            <a:r>
              <a:rPr kumimoji="0" lang="en-US" sz="1800" b="1" i="0" u="none" strike="noStrike" kern="0" cap="none" spc="0" normalizeH="0" baseline="0" noProof="0" dirty="0" smtClean="0">
                <a:ln>
                  <a:noFill/>
                </a:ln>
                <a:solidFill>
                  <a:schemeClr val="tx1"/>
                </a:solidFill>
                <a:effectLst/>
                <a:uLnTx/>
                <a:uFillTx/>
                <a:latin typeface="+mn-lt"/>
                <a:ea typeface="+mn-ea"/>
                <a:cs typeface="+mn-cs"/>
              </a:rPr>
              <a:t> by </a:t>
            </a:r>
            <a:r>
              <a:rPr kumimoji="0" lang="en-US" sz="1800" b="1" i="0" u="none" strike="noStrike" kern="0" cap="none" spc="0" normalizeH="0" baseline="0" noProof="0" dirty="0" err="1" smtClean="0">
                <a:ln>
                  <a:noFill/>
                </a:ln>
                <a:solidFill>
                  <a:srgbClr val="FF0000"/>
                </a:solidFill>
                <a:effectLst/>
                <a:uLnTx/>
                <a:uFillTx/>
                <a:latin typeface="+mn-lt"/>
                <a:ea typeface="+mn-ea"/>
                <a:cs typeface="+mn-cs"/>
              </a:rPr>
              <a:t>mr</a:t>
            </a:r>
            <a:r>
              <a:rPr kumimoji="0" lang="en-US" sz="1800" b="1" i="0" u="none" strike="noStrike" kern="0" cap="none" spc="0" normalizeH="0" baseline="0" noProof="0" dirty="0" smtClean="0">
                <a:ln>
                  <a:noFill/>
                </a:ln>
                <a:solidFill>
                  <a:schemeClr val="tx1"/>
                </a:solidFill>
                <a:effectLst/>
                <a:uLnTx/>
                <a:uFillTx/>
                <a:latin typeface="+mn-lt"/>
                <a:ea typeface="+mn-ea"/>
                <a:cs typeface="+mn-cs"/>
              </a:rPr>
              <a:t> </a:t>
            </a:r>
            <a:r>
              <a:rPr kumimoji="0" lang="en-US" sz="1800" b="1" i="0" u="none" strike="noStrike" kern="0" cap="none" spc="0" normalizeH="0" baseline="0" noProof="0" dirty="0" err="1" smtClean="0">
                <a:ln>
                  <a:noFill/>
                </a:ln>
                <a:solidFill>
                  <a:srgbClr val="C00000"/>
                </a:solidFill>
                <a:effectLst/>
                <a:uLnTx/>
                <a:uFillTx/>
                <a:latin typeface="+mn-lt"/>
                <a:ea typeface="+mn-ea"/>
                <a:cs typeface="+mn-cs"/>
              </a:rPr>
              <a:t>Dra</a:t>
            </a:r>
            <a:r>
              <a:rPr kumimoji="0" lang="sr-Latn-BA" sz="1800" b="1" i="0" u="none" strike="noStrike" kern="0" cap="none" spc="0" normalizeH="0" baseline="0" noProof="0" dirty="0" smtClean="0">
                <a:ln>
                  <a:noFill/>
                </a:ln>
                <a:solidFill>
                  <a:srgbClr val="C00000"/>
                </a:solidFill>
                <a:effectLst/>
                <a:uLnTx/>
                <a:uFillTx/>
                <a:latin typeface="+mn-lt"/>
                <a:ea typeface="+mn-ea"/>
                <a:cs typeface="+mn-cs"/>
              </a:rPr>
              <a:t>žen Brdjanin</a:t>
            </a:r>
            <a:r>
              <a:rPr kumimoji="0" lang="sr-Latn-BA" sz="1800" b="1" i="0" u="none" strike="noStrike" kern="0" cap="none" spc="0" normalizeH="0" baseline="0" noProof="0" dirty="0" smtClean="0">
                <a:ln>
                  <a:noFill/>
                </a:ln>
                <a:solidFill>
                  <a:schemeClr val="tx1"/>
                </a:solidFill>
                <a:effectLst/>
                <a:uLnTx/>
                <a:uFillTx/>
                <a:latin typeface="+mn-lt"/>
                <a:ea typeface="+mn-ea"/>
                <a:cs typeface="+mn-cs"/>
              </a:rPr>
              <a:t>, as part of his work on PhD thesis </a:t>
            </a:r>
          </a:p>
          <a:p>
            <a:pPr marL="342900" marR="0" lvl="0" indent="-342900" algn="l" defTabSz="914400" rtl="0" eaLnBrk="1" fontAlgn="base" latinLnBrk="0" hangingPunct="1">
              <a:lnSpc>
                <a:spcPct val="100000"/>
              </a:lnSpc>
              <a:spcBef>
                <a:spcPts val="600"/>
              </a:spcBef>
              <a:spcAft>
                <a:spcPct val="0"/>
              </a:spcAft>
              <a:buClrTx/>
              <a:buSzTx/>
              <a:buFontTx/>
              <a:buChar char="•"/>
              <a:tabLst/>
              <a:defRPr/>
            </a:pPr>
            <a:r>
              <a:rPr kumimoji="0" lang="en-US" sz="1800" b="1" i="0" u="none" strike="noStrike" kern="0" cap="none" spc="0" normalizeH="0" baseline="0" noProof="0" dirty="0" err="1" smtClean="0">
                <a:ln>
                  <a:noFill/>
                </a:ln>
                <a:solidFill>
                  <a:srgbClr val="C00000"/>
                </a:solidFill>
                <a:effectLst/>
                <a:uLnTx/>
                <a:uFillTx/>
                <a:latin typeface="+mn-lt"/>
                <a:ea typeface="+mn-ea"/>
                <a:cs typeface="+mn-cs"/>
              </a:rPr>
              <a:t>dr</a:t>
            </a:r>
            <a:r>
              <a:rPr kumimoji="0" lang="en-US" sz="1800" b="1" i="0" u="none" strike="noStrike" kern="0" cap="none" spc="0" normalizeH="0" baseline="0" noProof="0" dirty="0" smtClean="0">
                <a:ln>
                  <a:noFill/>
                </a:ln>
                <a:solidFill>
                  <a:srgbClr val="C00000"/>
                </a:solidFill>
                <a:effectLst/>
                <a:uLnTx/>
                <a:uFillTx/>
                <a:latin typeface="+mn-lt"/>
                <a:ea typeface="+mn-ea"/>
                <a:cs typeface="+mn-cs"/>
              </a:rPr>
              <a:t> </a:t>
            </a:r>
            <a:r>
              <a:rPr kumimoji="0" lang="sr-Latn-BA" sz="1800" b="1" i="0" u="none" strike="noStrike" kern="0" cap="none" spc="0" normalizeH="0" baseline="0" noProof="0" dirty="0" smtClean="0">
                <a:ln>
                  <a:noFill/>
                </a:ln>
                <a:solidFill>
                  <a:srgbClr val="C00000"/>
                </a:solidFill>
                <a:effectLst/>
                <a:uLnTx/>
                <a:uFillTx/>
                <a:latin typeface="+mn-lt"/>
                <a:ea typeface="+mn-ea"/>
                <a:cs typeface="+mn-cs"/>
              </a:rPr>
              <a:t>Slavko Marić</a:t>
            </a:r>
            <a:r>
              <a:rPr kumimoji="0" lang="sr-Latn-BA" sz="1800" b="1" i="0" u="none" strike="noStrike" kern="0" cap="none" spc="0" normalizeH="0" baseline="0" noProof="0" dirty="0" smtClean="0">
                <a:ln>
                  <a:noFill/>
                </a:ln>
                <a:solidFill>
                  <a:schemeClr val="tx1"/>
                </a:solidFill>
                <a:effectLst/>
                <a:uLnTx/>
                <a:uFillTx/>
                <a:latin typeface="+mn-lt"/>
                <a:ea typeface="+mn-ea"/>
                <a:cs typeface="+mn-cs"/>
              </a:rPr>
              <a:t>, advisor</a:t>
            </a:r>
          </a:p>
          <a:p>
            <a:pPr marL="342900" marR="0" lvl="0" indent="-342900" algn="l" defTabSz="914400" rtl="0" eaLnBrk="1" fontAlgn="base" latinLnBrk="0" hangingPunct="1">
              <a:lnSpc>
                <a:spcPct val="100000"/>
              </a:lnSpc>
              <a:spcBef>
                <a:spcPts val="1800"/>
              </a:spcBef>
              <a:spcAft>
                <a:spcPct val="0"/>
              </a:spcAft>
              <a:buClrTx/>
              <a:buSzTx/>
              <a:buFontTx/>
              <a:buChar char="•"/>
              <a:tabLst/>
              <a:defRPr/>
            </a:pPr>
            <a:endParaRPr kumimoji="0" lang="sr-Latn-BA" sz="16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ts val="1800"/>
              </a:spcBef>
              <a:spcAft>
                <a:spcPct val="0"/>
              </a:spcAft>
              <a:buClrTx/>
              <a:buSzTx/>
              <a:buFontTx/>
              <a:buChar char="–"/>
              <a:tabLst/>
              <a:defRPr/>
            </a:pPr>
            <a:endParaRPr kumimoji="0" lang="sr-Latn-BA" sz="1600" b="1"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ts val="1800"/>
              </a:spcBef>
              <a:spcAft>
                <a:spcPct val="0"/>
              </a:spcAft>
              <a:buClrTx/>
              <a:buSzTx/>
              <a:buFontTx/>
              <a:buNone/>
              <a:tabLst/>
              <a:defRPr/>
            </a:pPr>
            <a:endParaRPr kumimoji="0" lang="en-US" sz="1600" b="1"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up)">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wipe(up)">
                                      <p:cBhvr>
                                        <p:cTn id="12" dur="500"/>
                                        <p:tgtEl>
                                          <p:spTgt spid="41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00">
                                            <p:txEl>
                                              <p:pRg st="3" end="3"/>
                                            </p:txEl>
                                          </p:spTgt>
                                        </p:tgtEl>
                                        <p:attrNameLst>
                                          <p:attrName>style.visibility</p:attrName>
                                        </p:attrNameLst>
                                      </p:cBhvr>
                                      <p:to>
                                        <p:strVal val="visible"/>
                                      </p:to>
                                    </p:set>
                                    <p:animEffect transition="in" filter="wipe(up)">
                                      <p:cBhvr>
                                        <p:cTn id="17" dur="500"/>
                                        <p:tgtEl>
                                          <p:spTgt spid="41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100">
                                            <p:txEl>
                                              <p:pRg st="4" end="4"/>
                                            </p:txEl>
                                          </p:spTgt>
                                        </p:tgtEl>
                                        <p:attrNameLst>
                                          <p:attrName>style.visibility</p:attrName>
                                        </p:attrNameLst>
                                      </p:cBhvr>
                                      <p:to>
                                        <p:strVal val="visible"/>
                                      </p:to>
                                    </p:set>
                                    <p:animEffect transition="in" filter="wipe(up)">
                                      <p:cBhvr>
                                        <p:cTn id="22" dur="500"/>
                                        <p:tgtEl>
                                          <p:spTgt spid="410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wipe(up)">
                                      <p:cBhvr>
                                        <p:cTn id="30" dur="500"/>
                                        <p:tgtEl>
                                          <p:spTgt spid="7">
                                            <p:txEl>
                                              <p:pRg st="1" end="1"/>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up)">
                                      <p:cBhvr>
                                        <p:cTn id="3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7451725" y="6584950"/>
            <a:ext cx="1584325" cy="217488"/>
          </a:xfrm>
          <a:noFill/>
        </p:spPr>
        <p:txBody>
          <a:bodyPr/>
          <a:lstStyle/>
          <a:p>
            <a:fld id="{0FABDB3E-7891-40E3-8211-69E1C69A86FA}" type="slidenum">
              <a:rPr lang="en-US" altLang="en-US" sz="1000" smtClean="0">
                <a:latin typeface="Arial" charset="0"/>
              </a:rPr>
              <a:pPr/>
              <a:t>30</a:t>
            </a:fld>
            <a:endParaRPr lang="en-US" altLang="en-US" sz="1000" smtClean="0">
              <a:latin typeface="Arial" charset="0"/>
            </a:endParaRPr>
          </a:p>
        </p:txBody>
      </p:sp>
      <p:sp>
        <p:nvSpPr>
          <p:cNvPr id="11267" name="Rectangle 2"/>
          <p:cNvSpPr>
            <a:spLocks noGrp="1" noChangeArrowheads="1"/>
          </p:cNvSpPr>
          <p:nvPr>
            <p:ph type="title" idx="4294967295"/>
          </p:nvPr>
        </p:nvSpPr>
        <p:spPr>
          <a:xfrm>
            <a:off x="142844" y="122238"/>
            <a:ext cx="7166006" cy="734994"/>
          </a:xfrm>
        </p:spPr>
        <p:txBody>
          <a:bodyPr anchor="b"/>
          <a:lstStyle/>
          <a:p>
            <a:pPr eaLnBrk="1" hangingPunct="1"/>
            <a:r>
              <a:rPr lang="en-US" sz="3600" b="1" dirty="0" smtClean="0"/>
              <a:t>References</a:t>
            </a:r>
            <a:endParaRPr lang="en-US" sz="2000" b="1" dirty="0" smtClean="0"/>
          </a:p>
        </p:txBody>
      </p:sp>
      <p:sp>
        <p:nvSpPr>
          <p:cNvPr id="4100" name="Rectangle 3"/>
          <p:cNvSpPr>
            <a:spLocks noGrp="1" noChangeArrowheads="1"/>
          </p:cNvSpPr>
          <p:nvPr>
            <p:ph type="body" idx="4294967295"/>
          </p:nvPr>
        </p:nvSpPr>
        <p:spPr>
          <a:xfrm>
            <a:off x="107950" y="1052215"/>
            <a:ext cx="9036050" cy="5545137"/>
          </a:xfrm>
        </p:spPr>
        <p:txBody>
          <a:bodyPr/>
          <a:lstStyle/>
          <a:p>
            <a:pPr marL="457200" indent="-457200">
              <a:buFont typeface="+mj-lt"/>
              <a:buAutoNum type="arabicPeriod"/>
            </a:pPr>
            <a:r>
              <a:rPr lang="en-US" sz="1600" dirty="0" err="1" smtClean="0"/>
              <a:t>Jilani</a:t>
            </a:r>
            <a:r>
              <a:rPr lang="en-US" sz="1600" dirty="0" smtClean="0"/>
              <a:t>, A.A.A., </a:t>
            </a:r>
            <a:r>
              <a:rPr lang="en-US" sz="1600" dirty="0" err="1" smtClean="0"/>
              <a:t>Usman</a:t>
            </a:r>
            <a:r>
              <a:rPr lang="en-US" sz="1600" dirty="0" smtClean="0"/>
              <a:t>, M., </a:t>
            </a:r>
            <a:r>
              <a:rPr lang="en-US" sz="1600" dirty="0" err="1" smtClean="0"/>
              <a:t>Nadeem</a:t>
            </a:r>
            <a:r>
              <a:rPr lang="en-US" sz="1600" dirty="0" smtClean="0"/>
              <a:t>, A., </a:t>
            </a:r>
            <a:r>
              <a:rPr lang="en-US" sz="1600" dirty="0" err="1" smtClean="0"/>
              <a:t>Malik</a:t>
            </a:r>
            <a:r>
              <a:rPr lang="en-US" sz="1600" dirty="0" smtClean="0"/>
              <a:t>, Z.I., </a:t>
            </a:r>
            <a:r>
              <a:rPr lang="en-US" sz="1600" dirty="0" err="1" smtClean="0"/>
              <a:t>Halim</a:t>
            </a:r>
            <a:r>
              <a:rPr lang="en-US" sz="1600" dirty="0" smtClean="0"/>
              <a:t>, Z.: Comparative study on DFD to UML diagrams transformations. WCSIT 1(1) (2011) 10 -16.</a:t>
            </a:r>
          </a:p>
          <a:p>
            <a:pPr marL="457200" indent="-457200">
              <a:buFont typeface="+mj-lt"/>
              <a:buAutoNum type="arabicPeriod"/>
            </a:pPr>
            <a:r>
              <a:rPr lang="en-US" sz="1600" dirty="0" err="1" smtClean="0"/>
              <a:t>Franch</a:t>
            </a:r>
            <a:r>
              <a:rPr lang="en-US" sz="1600" dirty="0" smtClean="0"/>
              <a:t>, X., Mate, A., Trujillo, J.C., Cares, C.: On the joint use of </a:t>
            </a:r>
            <a:r>
              <a:rPr lang="en-US" sz="1600" dirty="0" err="1" smtClean="0"/>
              <a:t>i</a:t>
            </a:r>
            <a:r>
              <a:rPr lang="en-US" sz="1600" dirty="0" smtClean="0"/>
              <a:t>* with other modeling frameworks: a vision paper. In: Proc. of RE '11, IEEE (2011) 133-142.</a:t>
            </a:r>
          </a:p>
          <a:p>
            <a:pPr marL="457200" indent="-457200">
              <a:buFont typeface="+mj-lt"/>
              <a:buAutoNum type="arabicPeriod"/>
            </a:pPr>
            <a:r>
              <a:rPr lang="en-US" sz="1600" dirty="0" err="1" smtClean="0"/>
              <a:t>Loniewski</a:t>
            </a:r>
            <a:r>
              <a:rPr lang="en-US" sz="1600" dirty="0" smtClean="0"/>
              <a:t>, G., </a:t>
            </a:r>
            <a:r>
              <a:rPr lang="en-US" sz="1600" dirty="0" err="1" smtClean="0"/>
              <a:t>Insfran</a:t>
            </a:r>
            <a:r>
              <a:rPr lang="en-US" sz="1600" dirty="0" smtClean="0"/>
              <a:t>, E., </a:t>
            </a:r>
            <a:r>
              <a:rPr lang="en-US" sz="1600" dirty="0" err="1" smtClean="0"/>
              <a:t>Abrahao</a:t>
            </a:r>
            <a:r>
              <a:rPr lang="en-US" sz="1600" dirty="0" smtClean="0"/>
              <a:t>, S.: A systematic review of the use of requirements engineering techniques in model-driven development. In </a:t>
            </a:r>
            <a:r>
              <a:rPr lang="en-US" sz="1600" dirty="0" err="1" smtClean="0"/>
              <a:t>Petriu</a:t>
            </a:r>
            <a:r>
              <a:rPr lang="en-US" sz="1600" dirty="0" smtClean="0"/>
              <a:t>, D.C, </a:t>
            </a:r>
            <a:r>
              <a:rPr lang="en-US" sz="1600" dirty="0" err="1" smtClean="0"/>
              <a:t>Rouquette</a:t>
            </a:r>
            <a:r>
              <a:rPr lang="en-US" sz="1600" dirty="0" smtClean="0"/>
              <a:t>, N., Haugen, eds.: MODELS 2010. Volume 6395 of LNCS. Springer-</a:t>
            </a:r>
            <a:r>
              <a:rPr lang="de-DE" sz="1600" dirty="0" smtClean="0"/>
              <a:t>Verlag, Berlin Heidelberg (2010) 213-227</a:t>
            </a:r>
          </a:p>
          <a:p>
            <a:pPr marL="457200" indent="-457200">
              <a:buFont typeface="+mj-lt"/>
              <a:buAutoNum type="arabicPeriod"/>
            </a:pPr>
            <a:r>
              <a:rPr lang="en-US" sz="1600" dirty="0" err="1" smtClean="0"/>
              <a:t>Yue</a:t>
            </a:r>
            <a:r>
              <a:rPr lang="en-US" sz="1600" dirty="0" smtClean="0"/>
              <a:t>, T., Briand, L.C., </a:t>
            </a:r>
            <a:r>
              <a:rPr lang="en-US" sz="1600" dirty="0" err="1" smtClean="0"/>
              <a:t>Labiche</a:t>
            </a:r>
            <a:r>
              <a:rPr lang="en-US" sz="1600" dirty="0" smtClean="0"/>
              <a:t>, Y.: A systematic review of transformation approaches between user requirements and analysis models. Requirements Engineering 16(2) (2011) 75-99.</a:t>
            </a:r>
          </a:p>
          <a:p>
            <a:pPr marL="457200" indent="-457200">
              <a:buFont typeface="+mj-lt"/>
              <a:buAutoNum type="arabicPeriod"/>
            </a:pPr>
            <a:r>
              <a:rPr lang="en-US" sz="1600" dirty="0" err="1" smtClean="0"/>
              <a:t>Wrycza</a:t>
            </a:r>
            <a:r>
              <a:rPr lang="en-US" sz="1600" dirty="0" smtClean="0"/>
              <a:t>, S.: The ISAC-driven transition between requirements analysis and ER conceptual </a:t>
            </a:r>
            <a:r>
              <a:rPr lang="en-US" sz="1600" dirty="0" err="1" smtClean="0"/>
              <a:t>modelling</a:t>
            </a:r>
            <a:r>
              <a:rPr lang="en-US" sz="1600" dirty="0" smtClean="0"/>
              <a:t>. Information Systems 15(6) (1990) 603-614.</a:t>
            </a:r>
          </a:p>
          <a:p>
            <a:pPr marL="457200" indent="-457200">
              <a:buFont typeface="+mj-lt"/>
              <a:buAutoNum type="arabicPeriod"/>
            </a:pPr>
            <a:r>
              <a:rPr lang="en-US" sz="1600" dirty="0" smtClean="0"/>
              <a:t>Brdjanin, D., Maric, S.: Towards the automated business model-driven conceptual database design. In </a:t>
            </a:r>
            <a:r>
              <a:rPr lang="en-US" sz="1600" dirty="0" err="1" smtClean="0"/>
              <a:t>Morzy</a:t>
            </a:r>
            <a:r>
              <a:rPr lang="en-US" sz="1600" dirty="0" smtClean="0"/>
              <a:t>, T., Harder, T., </a:t>
            </a:r>
            <a:r>
              <a:rPr lang="en-US" sz="1600" dirty="0" err="1" smtClean="0"/>
              <a:t>Wrembel</a:t>
            </a:r>
            <a:r>
              <a:rPr lang="en-US" sz="1600" dirty="0" smtClean="0"/>
              <a:t>, R., eds.: Advances in Databases and Information Systems. Volume 186 of AISC. Springer-</a:t>
            </a:r>
            <a:r>
              <a:rPr lang="en-US" sz="1600" dirty="0" err="1" smtClean="0"/>
              <a:t>Verlag</a:t>
            </a:r>
            <a:r>
              <a:rPr lang="en-US" sz="1600" dirty="0" smtClean="0"/>
              <a:t>, Berlin Heidelberg (2012) 31-43.</a:t>
            </a:r>
          </a:p>
          <a:p>
            <a:pPr marL="457200" indent="-457200">
              <a:buFont typeface="+mj-lt"/>
              <a:buAutoNum type="arabicPeriod"/>
            </a:pPr>
            <a:r>
              <a:rPr lang="en-US" sz="1600" dirty="0" err="1" smtClean="0"/>
              <a:t>Selonen</a:t>
            </a:r>
            <a:r>
              <a:rPr lang="en-US" sz="1600" dirty="0" smtClean="0"/>
              <a:t>, P., </a:t>
            </a:r>
            <a:r>
              <a:rPr lang="en-US" sz="1600" dirty="0" err="1" smtClean="0"/>
              <a:t>Koskimies</a:t>
            </a:r>
            <a:r>
              <a:rPr lang="en-US" sz="1600" dirty="0" smtClean="0"/>
              <a:t>, K., </a:t>
            </a:r>
            <a:r>
              <a:rPr lang="en-US" sz="1600" dirty="0" err="1" smtClean="0"/>
              <a:t>Sakkinen</a:t>
            </a:r>
            <a:r>
              <a:rPr lang="en-US" sz="1600" dirty="0" smtClean="0"/>
              <a:t>, M.: Transformations Between UML Diagrams. Journal of Database Management 14(3) (2003) 37-55.</a:t>
            </a:r>
          </a:p>
          <a:p>
            <a:endParaRPr lang="en-US" sz="1600" dirty="0" smtClean="0"/>
          </a:p>
          <a:p>
            <a:pPr lvl="1" eaLnBrk="1" hangingPunct="1">
              <a:spcBef>
                <a:spcPts val="1800"/>
              </a:spcBef>
            </a:pPr>
            <a:endParaRPr lang="en-US" sz="1600" b="1" dirty="0" smtClean="0"/>
          </a:p>
        </p:txBody>
      </p:sp>
      <p:sp>
        <p:nvSpPr>
          <p:cNvPr id="11269"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11270"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up)">
                                      <p:cBhvr>
                                        <p:cTn id="7" dur="500"/>
                                        <p:tgtEl>
                                          <p:spTgt spid="4100">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wipe(up)">
                                      <p:cBhvr>
                                        <p:cTn id="10" dur="500"/>
                                        <p:tgtEl>
                                          <p:spTgt spid="4100">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wipe(up)">
                                      <p:cBhvr>
                                        <p:cTn id="13" dur="500"/>
                                        <p:tgtEl>
                                          <p:spTgt spid="4100">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Effect transition="in" filter="wipe(up)">
                                      <p:cBhvr>
                                        <p:cTn id="16" dur="500"/>
                                        <p:tgtEl>
                                          <p:spTgt spid="4100">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Effect transition="in" filter="wipe(up)">
                                      <p:cBhvr>
                                        <p:cTn id="19" dur="500"/>
                                        <p:tgtEl>
                                          <p:spTgt spid="4100">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wipe(up)">
                                      <p:cBhvr>
                                        <p:cTn id="22" dur="500"/>
                                        <p:tgtEl>
                                          <p:spTgt spid="4100">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100">
                                            <p:txEl>
                                              <p:pRg st="6" end="6"/>
                                            </p:txEl>
                                          </p:spTgt>
                                        </p:tgtEl>
                                        <p:attrNameLst>
                                          <p:attrName>style.visibility</p:attrName>
                                        </p:attrNameLst>
                                      </p:cBhvr>
                                      <p:to>
                                        <p:strVal val="visible"/>
                                      </p:to>
                                    </p:set>
                                    <p:animEffect transition="in" filter="wipe(up)">
                                      <p:cBhvr>
                                        <p:cTn id="25" dur="5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2643182"/>
            <a:ext cx="9144000" cy="865187"/>
          </a:xfrm>
          <a:prstGeom prst="rect">
            <a:avLst/>
          </a:prstGeom>
          <a:noFill/>
          <a:ln w="9525">
            <a:noFill/>
            <a:miter lim="800000"/>
            <a:headEnd/>
            <a:tailEnd/>
          </a:ln>
        </p:spPr>
        <p:txBody>
          <a:bodyPr/>
          <a:lstStyle/>
          <a:p>
            <a:pPr algn="ctr">
              <a:spcBef>
                <a:spcPct val="20000"/>
              </a:spcBef>
              <a:buClr>
                <a:schemeClr val="tx2"/>
              </a:buClr>
              <a:buSzPct val="70000"/>
              <a:buFont typeface="Wingdings" pitchFamily="2" charset="2"/>
              <a:buNone/>
            </a:pPr>
            <a:r>
              <a:rPr lang="en-US" dirty="0" err="1">
                <a:latin typeface="Century Schoolbook" pitchFamily="18" charset="0"/>
              </a:rPr>
              <a:t>Dra</a:t>
            </a:r>
            <a:r>
              <a:rPr lang="sr-Latn-BA" dirty="0">
                <a:latin typeface="Century Schoolbook" pitchFamily="18" charset="0"/>
              </a:rPr>
              <a:t>žen Brđanin, </a:t>
            </a:r>
            <a:r>
              <a:rPr lang="sr-Latn-CS" b="1" u="sng" dirty="0">
                <a:latin typeface="Century Schoolbook" pitchFamily="18" charset="0"/>
              </a:rPr>
              <a:t>Slavko </a:t>
            </a:r>
            <a:r>
              <a:rPr lang="sr-Latn-CS" b="1" u="sng" dirty="0" smtClean="0">
                <a:latin typeface="Century Schoolbook" pitchFamily="18" charset="0"/>
              </a:rPr>
              <a:t>Mari</a:t>
            </a:r>
            <a:r>
              <a:rPr lang="sr-Latn-BA" b="1" u="sng" dirty="0" smtClean="0">
                <a:latin typeface="Century Schoolbook" pitchFamily="18" charset="0"/>
              </a:rPr>
              <a:t>ć</a:t>
            </a:r>
            <a:endParaRPr lang="sr-Latn-CS" b="1" u="sng" baseline="30000" dirty="0">
              <a:latin typeface="Century Schoolbook" pitchFamily="18" charset="0"/>
            </a:endParaRPr>
          </a:p>
          <a:p>
            <a:pPr algn="ctr">
              <a:spcBef>
                <a:spcPct val="20000"/>
              </a:spcBef>
              <a:buClr>
                <a:schemeClr val="tx2"/>
              </a:buClr>
              <a:buSzPct val="70000"/>
              <a:buFont typeface="Wingdings" pitchFamily="2" charset="2"/>
              <a:buNone/>
            </a:pPr>
            <a:r>
              <a:rPr lang="sr-Latn-CS" sz="1400" dirty="0">
                <a:latin typeface="Century Schoolbook" pitchFamily="18" charset="0"/>
              </a:rPr>
              <a:t>University of Banja Luka, Bosnia and Herzegovina</a:t>
            </a:r>
            <a:endParaRPr lang="en-US" sz="1400" dirty="0">
              <a:latin typeface="Century Schoolbook" pitchFamily="18" charset="0"/>
            </a:endParaRPr>
          </a:p>
        </p:txBody>
      </p:sp>
      <p:sp>
        <p:nvSpPr>
          <p:cNvPr id="9219" name="Rectangle 3"/>
          <p:cNvSpPr>
            <a:spLocks noGrp="1" noChangeArrowheads="1"/>
          </p:cNvSpPr>
          <p:nvPr>
            <p:ph type="subTitle" idx="1"/>
          </p:nvPr>
        </p:nvSpPr>
        <p:spPr>
          <a:xfrm>
            <a:off x="0" y="3424242"/>
            <a:ext cx="9144000" cy="1076328"/>
          </a:xfrm>
          <a:solidFill>
            <a:srgbClr val="FFFF66"/>
          </a:solidFill>
          <a:ln>
            <a:solidFill>
              <a:schemeClr val="tx2"/>
            </a:solidFill>
          </a:ln>
        </p:spPr>
        <p:txBody>
          <a:bodyPr/>
          <a:lstStyle/>
          <a:p>
            <a:pPr eaLnBrk="1" hangingPunct="1"/>
            <a:r>
              <a:rPr lang="en-US" sz="2800" b="1" dirty="0" smtClean="0">
                <a:latin typeface="Century Schoolbook" pitchFamily="18" charset="0"/>
              </a:rPr>
              <a:t>Survey of model-driven techniques</a:t>
            </a:r>
          </a:p>
          <a:p>
            <a:pPr eaLnBrk="1" hangingPunct="1"/>
            <a:r>
              <a:rPr lang="en-US" sz="2800" b="1" dirty="0" smtClean="0">
                <a:latin typeface="Century Schoolbook" pitchFamily="18" charset="0"/>
              </a:rPr>
              <a:t>for database model synthesis</a:t>
            </a:r>
            <a:endParaRPr lang="en-US" sz="2400" b="1" dirty="0" smtClean="0">
              <a:latin typeface="Century Schoolbook" pitchFamily="18" charset="0"/>
            </a:endParaRPr>
          </a:p>
        </p:txBody>
      </p:sp>
      <p:sp>
        <p:nvSpPr>
          <p:cNvPr id="9220" name="AutoShape 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1" name="AutoShape 1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2" name="AutoShape 12"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3" name="AutoShape 14"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4" name="AutoShape 16"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5" name="AutoShape 18"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6" name="AutoShape 20" descr="view-source:http://perun.pmf.uns.ac.rs/adbis2010/res/logo.gif"/>
          <p:cNvSpPr>
            <a:spLocks noChangeAspect="1" noChangeArrowheads="1"/>
          </p:cNvSpPr>
          <p:nvPr/>
        </p:nvSpPr>
        <p:spPr bwMode="auto">
          <a:xfrm>
            <a:off x="4419600" y="3492500"/>
            <a:ext cx="304800" cy="304800"/>
          </a:xfrm>
          <a:prstGeom prst="rect">
            <a:avLst/>
          </a:prstGeom>
          <a:noFill/>
          <a:ln w="9525">
            <a:noFill/>
            <a:miter lim="800000"/>
            <a:headEnd/>
            <a:tailEnd/>
          </a:ln>
        </p:spPr>
        <p:txBody>
          <a:bodyPr/>
          <a:lstStyle/>
          <a:p>
            <a:endParaRPr lang="sr-Latn-BA"/>
          </a:p>
        </p:txBody>
      </p:sp>
      <p:sp>
        <p:nvSpPr>
          <p:cNvPr id="9227" name="Text Box 18"/>
          <p:cNvSpPr txBox="1">
            <a:spLocks noChangeArrowheads="1"/>
          </p:cNvSpPr>
          <p:nvPr/>
        </p:nvSpPr>
        <p:spPr bwMode="auto">
          <a:xfrm>
            <a:off x="17463" y="1697038"/>
            <a:ext cx="9144000" cy="584775"/>
          </a:xfrm>
          <a:prstGeom prst="rect">
            <a:avLst/>
          </a:prstGeom>
          <a:noFill/>
          <a:ln w="9525">
            <a:noFill/>
            <a:miter lim="800000"/>
            <a:headEnd/>
            <a:tailEnd/>
          </a:ln>
        </p:spPr>
        <p:txBody>
          <a:bodyPr>
            <a:spAutoFit/>
          </a:bodyPr>
          <a:lstStyle/>
          <a:p>
            <a:pPr algn="ctr"/>
            <a:r>
              <a:rPr lang="en-US" sz="1600" b="1" dirty="0" smtClean="0">
                <a:latin typeface="Century Schoolbook" pitchFamily="18" charset="0"/>
              </a:rPr>
              <a:t>13th </a:t>
            </a:r>
            <a:r>
              <a:rPr lang="en-US" sz="1600" b="1" dirty="0">
                <a:latin typeface="Century Schoolbook" pitchFamily="18" charset="0"/>
              </a:rPr>
              <a:t>Workshop </a:t>
            </a:r>
            <a:br>
              <a:rPr lang="en-US" sz="1600" b="1" dirty="0">
                <a:latin typeface="Century Schoolbook" pitchFamily="18" charset="0"/>
              </a:rPr>
            </a:br>
            <a:r>
              <a:rPr lang="en-US" sz="1600" b="1" dirty="0">
                <a:latin typeface="Century Schoolbook" pitchFamily="18" charset="0"/>
              </a:rPr>
              <a:t>“Software Engineering </a:t>
            </a:r>
            <a:r>
              <a:rPr lang="en-US" sz="1600" b="1" dirty="0" smtClean="0">
                <a:latin typeface="Century Schoolbook" pitchFamily="18" charset="0"/>
              </a:rPr>
              <a:t>Education</a:t>
            </a:r>
            <a:r>
              <a:rPr lang="sr-Latn-BA" sz="1600" b="1" dirty="0" smtClean="0">
                <a:latin typeface="Century Schoolbook" pitchFamily="18" charset="0"/>
              </a:rPr>
              <a:t> </a:t>
            </a:r>
            <a:r>
              <a:rPr lang="en-US" sz="1600" b="1" dirty="0" smtClean="0">
                <a:latin typeface="Century Schoolbook" pitchFamily="18" charset="0"/>
              </a:rPr>
              <a:t>and </a:t>
            </a:r>
            <a:r>
              <a:rPr lang="en-US" sz="1600" b="1" dirty="0">
                <a:latin typeface="Century Schoolbook" pitchFamily="18" charset="0"/>
              </a:rPr>
              <a:t>Reverse </a:t>
            </a:r>
            <a:r>
              <a:rPr lang="en-US" sz="1600" b="1" dirty="0" smtClean="0">
                <a:latin typeface="Century Schoolbook" pitchFamily="18" charset="0"/>
              </a:rPr>
              <a:t>Engineering</a:t>
            </a:r>
            <a:r>
              <a:rPr lang="sr-Latn-BA" sz="1600" b="1" dirty="0" smtClean="0">
                <a:latin typeface="Century Schoolbook" pitchFamily="18" charset="0"/>
              </a:rPr>
              <a:t>"</a:t>
            </a:r>
            <a:endParaRPr lang="en-US" sz="1600" b="1" dirty="0">
              <a:latin typeface="Century Schoolbook" pitchFamily="18" charset="0"/>
            </a:endParaRPr>
          </a:p>
        </p:txBody>
      </p:sp>
      <p:sp>
        <p:nvSpPr>
          <p:cNvPr id="15" name="Rectangle 2"/>
          <p:cNvSpPr>
            <a:spLocks noChangeArrowheads="1"/>
          </p:cNvSpPr>
          <p:nvPr/>
        </p:nvSpPr>
        <p:spPr bwMode="auto">
          <a:xfrm>
            <a:off x="0" y="4959366"/>
            <a:ext cx="9144000" cy="827088"/>
          </a:xfrm>
          <a:prstGeom prst="rect">
            <a:avLst/>
          </a:prstGeom>
          <a:noFill/>
          <a:ln w="9525">
            <a:noFill/>
            <a:miter lim="800000"/>
            <a:headEnd/>
            <a:tailEnd/>
          </a:ln>
        </p:spPr>
        <p:txBody>
          <a:bodyPr anchor="b"/>
          <a:lstStyle/>
          <a:p>
            <a:pPr algn="ctr"/>
            <a:r>
              <a:rPr lang="en-US" sz="5500" b="1" dirty="0">
                <a:solidFill>
                  <a:schemeClr val="accent2"/>
                </a:solidFill>
                <a:latin typeface="Century Schoolbook" pitchFamily="18" charset="0"/>
              </a:rPr>
              <a:t>Thank You!</a:t>
            </a:r>
          </a:p>
        </p:txBody>
      </p:sp>
      <p:pic>
        <p:nvPicPr>
          <p:cNvPr id="16" name="Picture 3" descr="images"/>
          <p:cNvPicPr>
            <a:picLocks noChangeAspect="1" noChangeArrowheads="1"/>
          </p:cNvPicPr>
          <p:nvPr/>
        </p:nvPicPr>
        <p:blipFill>
          <a:blip r:embed="rId3" cstate="print"/>
          <a:srcRect/>
          <a:stretch>
            <a:fillRect/>
          </a:stretch>
        </p:blipFill>
        <p:spPr bwMode="auto">
          <a:xfrm>
            <a:off x="3707904" y="476672"/>
            <a:ext cx="1754397" cy="1152128"/>
          </a:xfrm>
          <a:prstGeom prst="rect">
            <a:avLst/>
          </a:prstGeom>
          <a:noFill/>
        </p:spPr>
      </p:pic>
      <p:sp>
        <p:nvSpPr>
          <p:cNvPr id="17" name="Text Box 6"/>
          <p:cNvSpPr txBox="1">
            <a:spLocks noChangeArrowheads="1"/>
          </p:cNvSpPr>
          <p:nvPr/>
        </p:nvSpPr>
        <p:spPr bwMode="auto">
          <a:xfrm>
            <a:off x="3923928" y="908721"/>
            <a:ext cx="1442093" cy="216024"/>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MV Boli" pitchFamily="2" charset="0"/>
                <a:ea typeface="Calibri" pitchFamily="34" charset="0"/>
                <a:cs typeface="Times New Roman" pitchFamily="18" charset="0"/>
              </a:rPr>
              <a:t>26.08-31.08.2013.</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7451725" y="6584950"/>
            <a:ext cx="1584325" cy="217488"/>
          </a:xfrm>
          <a:noFill/>
        </p:spPr>
        <p:txBody>
          <a:bodyPr/>
          <a:lstStyle/>
          <a:p>
            <a:fld id="{0FABDB3E-7891-40E3-8211-69E1C69A86FA}" type="slidenum">
              <a:rPr lang="en-US" altLang="en-US" sz="1000" smtClean="0">
                <a:latin typeface="Arial" charset="0"/>
              </a:rPr>
              <a:pPr/>
              <a:t>4</a:t>
            </a:fld>
            <a:endParaRPr lang="en-US" altLang="en-US" sz="1000" smtClean="0">
              <a:latin typeface="Arial" charset="0"/>
            </a:endParaRPr>
          </a:p>
        </p:txBody>
      </p:sp>
      <p:sp>
        <p:nvSpPr>
          <p:cNvPr id="11267" name="Rectangle 2"/>
          <p:cNvSpPr>
            <a:spLocks noGrp="1" noChangeArrowheads="1"/>
          </p:cNvSpPr>
          <p:nvPr>
            <p:ph type="title" idx="4294967295"/>
          </p:nvPr>
        </p:nvSpPr>
        <p:spPr>
          <a:xfrm>
            <a:off x="142844" y="122238"/>
            <a:ext cx="7166006" cy="734994"/>
          </a:xfrm>
        </p:spPr>
        <p:txBody>
          <a:bodyPr anchor="b"/>
          <a:lstStyle/>
          <a:p>
            <a:pPr eaLnBrk="1" hangingPunct="1"/>
            <a:r>
              <a:rPr lang="en-US" sz="3600" b="1" dirty="0" smtClean="0"/>
              <a:t>Introduction</a:t>
            </a:r>
            <a:r>
              <a:rPr lang="sr-Latn-BA" sz="3600" b="1" dirty="0" smtClean="0"/>
              <a:t> </a:t>
            </a:r>
            <a:r>
              <a:rPr lang="sr-Latn-BA" sz="2000" b="1" dirty="0" smtClean="0"/>
              <a:t>(1/</a:t>
            </a:r>
            <a:r>
              <a:rPr lang="en-US" sz="2000" b="1" dirty="0" smtClean="0"/>
              <a:t>4</a:t>
            </a:r>
            <a:r>
              <a:rPr lang="sr-Latn-BA" sz="2000" b="1" dirty="0" smtClean="0"/>
              <a:t>)</a:t>
            </a:r>
            <a:endParaRPr lang="en-US" sz="2000" b="1" dirty="0" smtClean="0"/>
          </a:p>
        </p:txBody>
      </p:sp>
      <p:sp>
        <p:nvSpPr>
          <p:cNvPr id="4100" name="Rectangle 3"/>
          <p:cNvSpPr>
            <a:spLocks noGrp="1" noChangeArrowheads="1"/>
          </p:cNvSpPr>
          <p:nvPr>
            <p:ph type="body" idx="4294967295"/>
          </p:nvPr>
        </p:nvSpPr>
        <p:spPr>
          <a:xfrm>
            <a:off x="107950" y="980728"/>
            <a:ext cx="8893206" cy="5545137"/>
          </a:xfrm>
        </p:spPr>
        <p:txBody>
          <a:bodyPr/>
          <a:lstStyle/>
          <a:p>
            <a:pPr algn="ctr" eaLnBrk="1" hangingPunct="1">
              <a:spcBef>
                <a:spcPts val="1000"/>
              </a:spcBef>
              <a:spcAft>
                <a:spcPts val="1200"/>
              </a:spcAft>
              <a:buFontTx/>
              <a:buNone/>
            </a:pPr>
            <a:r>
              <a:rPr lang="en-US" sz="2000" b="1" u="sng" dirty="0" smtClean="0">
                <a:solidFill>
                  <a:schemeClr val="accent2"/>
                </a:solidFill>
              </a:rPr>
              <a:t>Conceptual Data Model Design Approaches</a:t>
            </a:r>
            <a:endParaRPr lang="sr-Latn-CS" sz="2000" b="1" u="sng" dirty="0" smtClean="0">
              <a:solidFill>
                <a:schemeClr val="accent2"/>
              </a:solidFill>
            </a:endParaRPr>
          </a:p>
          <a:p>
            <a:r>
              <a:rPr lang="en-US" sz="2000" dirty="0" smtClean="0"/>
              <a:t>The most frequently used approaches to conceptual database design:  	</a:t>
            </a:r>
            <a:r>
              <a:rPr lang="en-US" sz="2000" b="1" dirty="0" smtClean="0">
                <a:solidFill>
                  <a:srgbClr val="C00000"/>
                </a:solidFill>
              </a:rPr>
              <a:t>NLP (Natural Language Processing) approaches</a:t>
            </a:r>
            <a:endParaRPr lang="en-US" sz="2000" dirty="0" smtClean="0">
              <a:solidFill>
                <a:srgbClr val="C00000"/>
              </a:solidFill>
            </a:endParaRPr>
          </a:p>
          <a:p>
            <a:pPr>
              <a:buNone/>
            </a:pPr>
            <a:r>
              <a:rPr lang="en-US" sz="2000" dirty="0" smtClean="0"/>
              <a:t>	The main flaw: The effectiveness and limitations of this approaches deeply depend of the natural language characteristics.</a:t>
            </a:r>
          </a:p>
          <a:p>
            <a:r>
              <a:rPr lang="en-US" sz="2000" dirty="0" smtClean="0"/>
              <a:t>Other approaches:</a:t>
            </a:r>
          </a:p>
          <a:p>
            <a:pPr lvl="1"/>
            <a:r>
              <a:rPr lang="en-US" sz="1900" b="1" dirty="0" smtClean="0">
                <a:solidFill>
                  <a:srgbClr val="C00000"/>
                </a:solidFill>
              </a:rPr>
              <a:t>Forms based approaches</a:t>
            </a:r>
            <a:r>
              <a:rPr lang="en-US" sz="1900" dirty="0" smtClean="0"/>
              <a:t> </a:t>
            </a:r>
          </a:p>
          <a:p>
            <a:pPr lvl="2"/>
            <a:r>
              <a:rPr lang="en-US" sz="1500" dirty="0" smtClean="0"/>
              <a:t>Many data are gathered  or reported in a form, so forms are starting point for analysis and database design.</a:t>
            </a:r>
          </a:p>
          <a:p>
            <a:pPr lvl="1"/>
            <a:r>
              <a:rPr lang="en-US" sz="1900" b="1" dirty="0" smtClean="0">
                <a:solidFill>
                  <a:srgbClr val="C00000"/>
                </a:solidFill>
              </a:rPr>
              <a:t>Model based approaches</a:t>
            </a:r>
          </a:p>
          <a:p>
            <a:pPr lvl="2"/>
            <a:r>
              <a:rPr lang="en-US" sz="1500" dirty="0" smtClean="0"/>
              <a:t>take models, i.e. graphically specified business or software requirements, as the basis for automated data model design.</a:t>
            </a:r>
          </a:p>
          <a:p>
            <a:pPr lvl="1">
              <a:buNone/>
            </a:pPr>
            <a:r>
              <a:rPr lang="en-US" sz="1900" b="1" dirty="0" smtClean="0">
                <a:solidFill>
                  <a:srgbClr val="C00000"/>
                </a:solidFill>
              </a:rPr>
              <a:t>Our research</a:t>
            </a:r>
            <a:r>
              <a:rPr lang="en-US" sz="1900" dirty="0" smtClean="0"/>
              <a:t> is focused on model based approaches, because</a:t>
            </a:r>
          </a:p>
          <a:p>
            <a:pPr lvl="1"/>
            <a:r>
              <a:rPr lang="en-US" sz="1900" dirty="0" smtClean="0"/>
              <a:t>Business modeling (usually)  proceeds conceptual data modeling step, </a:t>
            </a:r>
          </a:p>
          <a:p>
            <a:pPr lvl="1"/>
            <a:r>
              <a:rPr lang="en-US" sz="1900" dirty="0" smtClean="0"/>
              <a:t>Models are based on formal concepts </a:t>
            </a:r>
            <a:r>
              <a:rPr lang="en-US" sz="1900" dirty="0" smtClean="0">
                <a:latin typeface="Cambria Math"/>
                <a:ea typeface="Cambria Math"/>
              </a:rPr>
              <a:t>⇒ </a:t>
            </a:r>
            <a:r>
              <a:rPr lang="en-US" sz="1900" dirty="0" smtClean="0">
                <a:ea typeface="Cambria Math"/>
              </a:rPr>
              <a:t>automation process is easier </a:t>
            </a:r>
            <a:endParaRPr lang="en-US" sz="1900" dirty="0" smtClean="0"/>
          </a:p>
          <a:p>
            <a:pPr lvl="1"/>
            <a:endParaRPr lang="en-US" sz="1900" dirty="0" smtClean="0"/>
          </a:p>
          <a:p>
            <a:pPr lvl="1">
              <a:buNone/>
            </a:pPr>
            <a:endParaRPr lang="en-US" sz="1900" dirty="0" smtClean="0"/>
          </a:p>
          <a:p>
            <a:pPr lvl="1">
              <a:buNone/>
            </a:pPr>
            <a:endParaRPr lang="en-US" sz="1900" dirty="0" smtClean="0"/>
          </a:p>
          <a:p>
            <a:pPr lvl="1" eaLnBrk="1" hangingPunct="1">
              <a:spcBef>
                <a:spcPts val="1800"/>
              </a:spcBef>
            </a:pPr>
            <a:endParaRPr lang="sr-Latn-BA" sz="1600" b="1" dirty="0" smtClean="0"/>
          </a:p>
          <a:p>
            <a:pPr lvl="1" eaLnBrk="1" hangingPunct="1">
              <a:spcBef>
                <a:spcPts val="1800"/>
              </a:spcBef>
            </a:pPr>
            <a:endParaRPr lang="en-US" sz="1600" b="1" dirty="0" smtClean="0"/>
          </a:p>
        </p:txBody>
      </p:sp>
      <p:sp>
        <p:nvSpPr>
          <p:cNvPr id="11269"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11270"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up)">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wipe(up)">
                                      <p:cBhvr>
                                        <p:cTn id="12" dur="500"/>
                                        <p:tgtEl>
                                          <p:spTgt spid="4100">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animEffect transition="in" filter="wipe(up)">
                                      <p:cBhvr>
                                        <p:cTn id="15" dur="500"/>
                                        <p:tgtEl>
                                          <p:spTgt spid="410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100">
                                            <p:txEl>
                                              <p:pRg st="3" end="3"/>
                                            </p:txEl>
                                          </p:spTgt>
                                        </p:tgtEl>
                                        <p:attrNameLst>
                                          <p:attrName>style.visibility</p:attrName>
                                        </p:attrNameLst>
                                      </p:cBhvr>
                                      <p:to>
                                        <p:strVal val="visible"/>
                                      </p:to>
                                    </p:set>
                                    <p:animEffect transition="in" filter="wipe(up)">
                                      <p:cBhvr>
                                        <p:cTn id="20" dur="500"/>
                                        <p:tgtEl>
                                          <p:spTgt spid="4100">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Effect transition="in" filter="wipe(up)">
                                      <p:cBhvr>
                                        <p:cTn id="23" dur="500"/>
                                        <p:tgtEl>
                                          <p:spTgt spid="4100">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100">
                                            <p:txEl>
                                              <p:pRg st="5" end="5"/>
                                            </p:txEl>
                                          </p:spTgt>
                                        </p:tgtEl>
                                        <p:attrNameLst>
                                          <p:attrName>style.visibility</p:attrName>
                                        </p:attrNameLst>
                                      </p:cBhvr>
                                      <p:to>
                                        <p:strVal val="visible"/>
                                      </p:to>
                                    </p:set>
                                    <p:animEffect transition="in" filter="wipe(up)">
                                      <p:cBhvr>
                                        <p:cTn id="26" dur="500"/>
                                        <p:tgtEl>
                                          <p:spTgt spid="410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100">
                                            <p:txEl>
                                              <p:pRg st="6" end="6"/>
                                            </p:txEl>
                                          </p:spTgt>
                                        </p:tgtEl>
                                        <p:attrNameLst>
                                          <p:attrName>style.visibility</p:attrName>
                                        </p:attrNameLst>
                                      </p:cBhvr>
                                      <p:to>
                                        <p:strVal val="visible"/>
                                      </p:to>
                                    </p:set>
                                    <p:animEffect transition="in" filter="wipe(up)">
                                      <p:cBhvr>
                                        <p:cTn id="31" dur="500"/>
                                        <p:tgtEl>
                                          <p:spTgt spid="4100">
                                            <p:txEl>
                                              <p:pRg st="6" end="6"/>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100">
                                            <p:txEl>
                                              <p:pRg st="7" end="7"/>
                                            </p:txEl>
                                          </p:spTgt>
                                        </p:tgtEl>
                                        <p:attrNameLst>
                                          <p:attrName>style.visibility</p:attrName>
                                        </p:attrNameLst>
                                      </p:cBhvr>
                                      <p:to>
                                        <p:strVal val="visible"/>
                                      </p:to>
                                    </p:set>
                                    <p:animEffect transition="in" filter="wipe(up)">
                                      <p:cBhvr>
                                        <p:cTn id="34" dur="500"/>
                                        <p:tgtEl>
                                          <p:spTgt spid="4100">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100">
                                            <p:txEl>
                                              <p:pRg st="8" end="8"/>
                                            </p:txEl>
                                          </p:spTgt>
                                        </p:tgtEl>
                                        <p:attrNameLst>
                                          <p:attrName>style.visibility</p:attrName>
                                        </p:attrNameLst>
                                      </p:cBhvr>
                                      <p:to>
                                        <p:strVal val="visible"/>
                                      </p:to>
                                    </p:set>
                                    <p:animEffect transition="in" filter="wipe(up)">
                                      <p:cBhvr>
                                        <p:cTn id="39" dur="500"/>
                                        <p:tgtEl>
                                          <p:spTgt spid="4100">
                                            <p:txEl>
                                              <p:pRg st="8" end="8"/>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100">
                                            <p:txEl>
                                              <p:pRg st="9" end="9"/>
                                            </p:txEl>
                                          </p:spTgt>
                                        </p:tgtEl>
                                        <p:attrNameLst>
                                          <p:attrName>style.visibility</p:attrName>
                                        </p:attrNameLst>
                                      </p:cBhvr>
                                      <p:to>
                                        <p:strVal val="visible"/>
                                      </p:to>
                                    </p:set>
                                    <p:animEffect transition="in" filter="wipe(up)">
                                      <p:cBhvr>
                                        <p:cTn id="42" dur="500"/>
                                        <p:tgtEl>
                                          <p:spTgt spid="4100">
                                            <p:txEl>
                                              <p:pRg st="9" end="9"/>
                                            </p:tx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100">
                                            <p:txEl>
                                              <p:pRg st="10" end="10"/>
                                            </p:txEl>
                                          </p:spTgt>
                                        </p:tgtEl>
                                        <p:attrNameLst>
                                          <p:attrName>style.visibility</p:attrName>
                                        </p:attrNameLst>
                                      </p:cBhvr>
                                      <p:to>
                                        <p:strVal val="visible"/>
                                      </p:to>
                                    </p:set>
                                    <p:animEffect transition="in" filter="wipe(up)">
                                      <p:cBhvr>
                                        <p:cTn id="45" dur="500"/>
                                        <p:tgtEl>
                                          <p:spTgt spid="4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xfrm>
            <a:off x="7451725" y="6584950"/>
            <a:ext cx="1584325" cy="217488"/>
          </a:xfrm>
          <a:noFill/>
        </p:spPr>
        <p:txBody>
          <a:bodyPr/>
          <a:lstStyle/>
          <a:p>
            <a:fld id="{EC01E14C-B400-4E38-BDE0-0ECCE9575AC4}" type="slidenum">
              <a:rPr lang="en-US" altLang="en-US" sz="1000" smtClean="0">
                <a:latin typeface="Arial" charset="0"/>
              </a:rPr>
              <a:pPr/>
              <a:t>5</a:t>
            </a:fld>
            <a:endParaRPr lang="en-US" altLang="en-US" sz="1000" smtClean="0">
              <a:latin typeface="Arial" charset="0"/>
            </a:endParaRPr>
          </a:p>
        </p:txBody>
      </p:sp>
      <p:sp>
        <p:nvSpPr>
          <p:cNvPr id="14339" name="Rectangle 2"/>
          <p:cNvSpPr>
            <a:spLocks noGrp="1" noChangeArrowheads="1"/>
          </p:cNvSpPr>
          <p:nvPr>
            <p:ph type="title" idx="4294967295"/>
          </p:nvPr>
        </p:nvSpPr>
        <p:spPr>
          <a:xfrm>
            <a:off x="142844" y="122238"/>
            <a:ext cx="7453344" cy="735012"/>
          </a:xfrm>
        </p:spPr>
        <p:txBody>
          <a:bodyPr anchor="b"/>
          <a:lstStyle/>
          <a:p>
            <a:pPr eaLnBrk="1" hangingPunct="1"/>
            <a:r>
              <a:rPr lang="en-US" sz="3600" b="1" dirty="0" smtClean="0"/>
              <a:t>Introduction </a:t>
            </a:r>
            <a:r>
              <a:rPr lang="sr-Latn-BA" sz="2000" b="1" dirty="0" smtClean="0"/>
              <a:t>(</a:t>
            </a:r>
            <a:r>
              <a:rPr lang="en-US" sz="2000" b="1" dirty="0" smtClean="0"/>
              <a:t>2</a:t>
            </a:r>
            <a:r>
              <a:rPr lang="sr-Latn-BA" sz="2000" b="1" dirty="0" smtClean="0"/>
              <a:t>/</a:t>
            </a:r>
            <a:r>
              <a:rPr lang="en-US" sz="2000" b="1" dirty="0" smtClean="0"/>
              <a:t>4</a:t>
            </a:r>
            <a:r>
              <a:rPr lang="sr-Latn-BA" sz="2000" b="1" dirty="0" smtClean="0"/>
              <a:t>)</a:t>
            </a:r>
            <a:endParaRPr lang="en-US" sz="2000" b="1" dirty="0" smtClean="0"/>
          </a:p>
        </p:txBody>
      </p:sp>
      <p:sp>
        <p:nvSpPr>
          <p:cNvPr id="4100" name="Rectangle 3"/>
          <p:cNvSpPr>
            <a:spLocks noGrp="1" noChangeArrowheads="1"/>
          </p:cNvSpPr>
          <p:nvPr>
            <p:ph type="body" idx="4294967295"/>
          </p:nvPr>
        </p:nvSpPr>
        <p:spPr>
          <a:xfrm>
            <a:off x="107950" y="1052513"/>
            <a:ext cx="9036050" cy="447675"/>
          </a:xfrm>
        </p:spPr>
        <p:txBody>
          <a:bodyPr/>
          <a:lstStyle/>
          <a:p>
            <a:pPr algn="ctr">
              <a:buFontTx/>
              <a:buNone/>
            </a:pPr>
            <a:r>
              <a:rPr lang="en-US" sz="2000" b="1" u="sng" dirty="0" smtClean="0">
                <a:solidFill>
                  <a:schemeClr val="accent2"/>
                </a:solidFill>
              </a:rPr>
              <a:t>Conceptual Data Model Design Approaches</a:t>
            </a:r>
            <a:endParaRPr lang="en-US" sz="2000" b="1" dirty="0" smtClean="0">
              <a:latin typeface="Calibri" pitchFamily="34" charset="0"/>
            </a:endParaRPr>
          </a:p>
        </p:txBody>
      </p:sp>
      <p:sp>
        <p:nvSpPr>
          <p:cNvPr id="14341"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grpSp>
        <p:nvGrpSpPr>
          <p:cNvPr id="2" name="Group 15"/>
          <p:cNvGrpSpPr>
            <a:grpSpLocks/>
          </p:cNvGrpSpPr>
          <p:nvPr/>
        </p:nvGrpSpPr>
        <p:grpSpPr bwMode="auto">
          <a:xfrm>
            <a:off x="3251200" y="1628775"/>
            <a:ext cx="2689225" cy="2241550"/>
            <a:chOff x="3250432" y="1628120"/>
            <a:chExt cx="2689971" cy="2241964"/>
          </a:xfrm>
        </p:grpSpPr>
        <p:sp>
          <p:nvSpPr>
            <p:cNvPr id="13" name="Cloud 12"/>
            <p:cNvSpPr/>
            <p:nvPr/>
          </p:nvSpPr>
          <p:spPr>
            <a:xfrm rot="1316892">
              <a:off x="3250432" y="1628120"/>
              <a:ext cx="2689971" cy="224196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dirty="0"/>
            </a:p>
          </p:txBody>
        </p:sp>
        <p:pic>
          <p:nvPicPr>
            <p:cNvPr id="14389" name="Picture 5"/>
            <p:cNvPicPr>
              <a:picLocks noChangeAspect="1" noChangeArrowheads="1"/>
            </p:cNvPicPr>
            <p:nvPr/>
          </p:nvPicPr>
          <p:blipFill>
            <a:blip r:embed="rId3" cstate="print"/>
            <a:srcRect/>
            <a:stretch>
              <a:fillRect/>
            </a:stretch>
          </p:blipFill>
          <p:spPr bwMode="auto">
            <a:xfrm>
              <a:off x="3428993" y="2244065"/>
              <a:ext cx="2357454" cy="1261383"/>
            </a:xfrm>
            <a:prstGeom prst="rect">
              <a:avLst/>
            </a:prstGeom>
            <a:noFill/>
            <a:ln w="9525">
              <a:noFill/>
              <a:miter lim="800000"/>
              <a:headEnd/>
              <a:tailEnd/>
            </a:ln>
          </p:spPr>
        </p:pic>
        <p:sp>
          <p:nvSpPr>
            <p:cNvPr id="14" name="Rectangle 3"/>
            <p:cNvSpPr txBox="1">
              <a:spLocks noChangeArrowheads="1"/>
            </p:cNvSpPr>
            <p:nvPr/>
          </p:nvSpPr>
          <p:spPr bwMode="auto">
            <a:xfrm>
              <a:off x="4079337" y="1856762"/>
              <a:ext cx="1063920" cy="447758"/>
            </a:xfrm>
            <a:prstGeom prst="rect">
              <a:avLst/>
            </a:prstGeom>
            <a:noFill/>
            <a:ln w="9525">
              <a:noFill/>
              <a:miter lim="800000"/>
              <a:headEnd/>
              <a:tailEnd/>
            </a:ln>
          </p:spPr>
          <p:txBody>
            <a:bodyPr/>
            <a:lstStyle/>
            <a:p>
              <a:pPr marL="342900" indent="-342900" algn="ctr" eaLnBrk="0" hangingPunct="0">
                <a:spcBef>
                  <a:spcPct val="20000"/>
                </a:spcBef>
                <a:defRPr/>
              </a:pPr>
              <a:r>
                <a:rPr lang="en-US" sz="2000" b="1" kern="0" dirty="0">
                  <a:solidFill>
                    <a:srgbClr val="C00000"/>
                  </a:solidFill>
                  <a:latin typeface="Calibri" pitchFamily="34" charset="0"/>
                </a:rPr>
                <a:t>CDM</a:t>
              </a:r>
            </a:p>
          </p:txBody>
        </p:sp>
      </p:grpSp>
      <p:grpSp>
        <p:nvGrpSpPr>
          <p:cNvPr id="3" name="Group 25"/>
          <p:cNvGrpSpPr>
            <a:grpSpLocks/>
          </p:cNvGrpSpPr>
          <p:nvPr/>
        </p:nvGrpSpPr>
        <p:grpSpPr bwMode="auto">
          <a:xfrm>
            <a:off x="500063" y="4429125"/>
            <a:ext cx="1203325" cy="1276350"/>
            <a:chOff x="857224" y="5000636"/>
            <a:chExt cx="1203338" cy="1276345"/>
          </a:xfrm>
        </p:grpSpPr>
        <p:pic>
          <p:nvPicPr>
            <p:cNvPr id="14386" name="Picture 6"/>
            <p:cNvPicPr>
              <a:picLocks noChangeAspect="1" noChangeArrowheads="1"/>
            </p:cNvPicPr>
            <p:nvPr/>
          </p:nvPicPr>
          <p:blipFill>
            <a:blip r:embed="rId4" cstate="print"/>
            <a:srcRect/>
            <a:stretch>
              <a:fillRect/>
            </a:stretch>
          </p:blipFill>
          <p:spPr bwMode="auto">
            <a:xfrm>
              <a:off x="857224" y="5000636"/>
              <a:ext cx="1203338" cy="1276345"/>
            </a:xfrm>
            <a:prstGeom prst="rect">
              <a:avLst/>
            </a:prstGeom>
            <a:noFill/>
            <a:ln w="9525">
              <a:noFill/>
              <a:miter lim="800000"/>
              <a:headEnd/>
              <a:tailEnd/>
            </a:ln>
          </p:spPr>
        </p:pic>
        <p:sp>
          <p:nvSpPr>
            <p:cNvPr id="18" name="Rectangle 3"/>
            <p:cNvSpPr txBox="1">
              <a:spLocks noChangeArrowheads="1"/>
            </p:cNvSpPr>
            <p:nvPr/>
          </p:nvSpPr>
          <p:spPr bwMode="auto">
            <a:xfrm>
              <a:off x="900086" y="5172085"/>
              <a:ext cx="955685" cy="900109"/>
            </a:xfrm>
            <a:prstGeom prst="rect">
              <a:avLst/>
            </a:prstGeom>
            <a:noFill/>
            <a:ln w="9525">
              <a:noFill/>
              <a:miter lim="800000"/>
              <a:headEnd/>
              <a:tailEnd/>
            </a:ln>
          </p:spPr>
          <p:txBody>
            <a:bodyPr/>
            <a:lstStyle/>
            <a:p>
              <a:pPr algn="ctr" eaLnBrk="0" hangingPunct="0">
                <a:spcBef>
                  <a:spcPct val="20000"/>
                </a:spcBef>
                <a:defRPr/>
              </a:pPr>
              <a:r>
                <a:rPr lang="sr-Latn-BA" sz="1000" b="1" kern="0" dirty="0">
                  <a:latin typeface="Calibri" pitchFamily="34" charset="0"/>
                </a:rPr>
                <a:t>Textual specification of  information requirements </a:t>
              </a:r>
              <a:endParaRPr lang="en-US" sz="1000" b="1" kern="0" dirty="0">
                <a:latin typeface="Calibri" pitchFamily="34" charset="0"/>
              </a:endParaRPr>
            </a:p>
          </p:txBody>
        </p:sp>
      </p:grpSp>
      <p:grpSp>
        <p:nvGrpSpPr>
          <p:cNvPr id="4" name="Group 26"/>
          <p:cNvGrpSpPr>
            <a:grpSpLocks/>
          </p:cNvGrpSpPr>
          <p:nvPr/>
        </p:nvGrpSpPr>
        <p:grpSpPr bwMode="auto">
          <a:xfrm>
            <a:off x="4143375" y="2571750"/>
            <a:ext cx="990600" cy="869950"/>
            <a:chOff x="4143372" y="3857628"/>
            <a:chExt cx="990600" cy="870527"/>
          </a:xfrm>
        </p:grpSpPr>
        <p:pic>
          <p:nvPicPr>
            <p:cNvPr id="14384" name="Picture 11"/>
            <p:cNvPicPr>
              <a:picLocks noChangeAspect="1" noChangeArrowheads="1"/>
            </p:cNvPicPr>
            <p:nvPr/>
          </p:nvPicPr>
          <p:blipFill>
            <a:blip r:embed="rId5" cstate="print"/>
            <a:srcRect/>
            <a:stretch>
              <a:fillRect/>
            </a:stretch>
          </p:blipFill>
          <p:spPr bwMode="auto">
            <a:xfrm>
              <a:off x="4357686" y="3857628"/>
              <a:ext cx="592137" cy="381000"/>
            </a:xfrm>
            <a:prstGeom prst="rect">
              <a:avLst/>
            </a:prstGeom>
            <a:noFill/>
            <a:ln w="9525">
              <a:noFill/>
              <a:miter lim="800000"/>
              <a:headEnd/>
              <a:tailEnd/>
            </a:ln>
          </p:spPr>
        </p:pic>
        <p:sp>
          <p:nvSpPr>
            <p:cNvPr id="14385" name="TextBox 24"/>
            <p:cNvSpPr txBox="1">
              <a:spLocks noChangeArrowheads="1"/>
            </p:cNvSpPr>
            <p:nvPr/>
          </p:nvSpPr>
          <p:spPr bwMode="auto">
            <a:xfrm>
              <a:off x="4143372" y="4143380"/>
              <a:ext cx="990600" cy="584775"/>
            </a:xfrm>
            <a:prstGeom prst="rect">
              <a:avLst/>
            </a:prstGeom>
            <a:noFill/>
            <a:ln w="9525">
              <a:noFill/>
              <a:miter lim="800000"/>
              <a:headEnd/>
              <a:tailEnd/>
            </a:ln>
          </p:spPr>
          <p:txBody>
            <a:bodyPr>
              <a:spAutoFit/>
            </a:bodyPr>
            <a:lstStyle/>
            <a:p>
              <a:pPr algn="ctr"/>
              <a:r>
                <a:rPr lang="sr-Latn-BA" sz="3200" b="1">
                  <a:solidFill>
                    <a:srgbClr val="FF0000"/>
                  </a:solidFill>
                  <a:latin typeface="Arial Black" pitchFamily="34" charset="0"/>
                </a:rPr>
                <a:t>?</a:t>
              </a:r>
            </a:p>
          </p:txBody>
        </p:sp>
      </p:grpSp>
      <p:sp>
        <p:nvSpPr>
          <p:cNvPr id="29" name="Arc 28"/>
          <p:cNvSpPr/>
          <p:nvPr/>
        </p:nvSpPr>
        <p:spPr>
          <a:xfrm>
            <a:off x="4143375" y="2500313"/>
            <a:ext cx="71438" cy="500062"/>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sr-Latn-BA"/>
          </a:p>
        </p:txBody>
      </p:sp>
      <p:pic>
        <p:nvPicPr>
          <p:cNvPr id="77837" name="Picture 13"/>
          <p:cNvPicPr>
            <a:picLocks noChangeAspect="1" noChangeArrowheads="1"/>
          </p:cNvPicPr>
          <p:nvPr/>
        </p:nvPicPr>
        <p:blipFill>
          <a:blip r:embed="rId6" cstate="print"/>
          <a:srcRect/>
          <a:stretch>
            <a:fillRect/>
          </a:stretch>
        </p:blipFill>
        <p:spPr bwMode="auto">
          <a:xfrm>
            <a:off x="1214438" y="3046413"/>
            <a:ext cx="1833562" cy="1439862"/>
          </a:xfrm>
          <a:prstGeom prst="rect">
            <a:avLst/>
          </a:prstGeom>
          <a:noFill/>
          <a:ln w="9525">
            <a:noFill/>
            <a:miter lim="800000"/>
            <a:headEnd/>
            <a:tailEnd/>
          </a:ln>
        </p:spPr>
      </p:pic>
      <p:sp>
        <p:nvSpPr>
          <p:cNvPr id="35" name="TextBox 34"/>
          <p:cNvSpPr txBox="1">
            <a:spLocks noChangeArrowheads="1"/>
          </p:cNvSpPr>
          <p:nvPr/>
        </p:nvSpPr>
        <p:spPr bwMode="auto">
          <a:xfrm>
            <a:off x="428625" y="2857500"/>
            <a:ext cx="1801813" cy="646113"/>
          </a:xfrm>
          <a:prstGeom prst="rect">
            <a:avLst/>
          </a:prstGeom>
          <a:noFill/>
          <a:ln w="9525">
            <a:noFill/>
            <a:miter lim="800000"/>
            <a:headEnd/>
            <a:tailEnd/>
          </a:ln>
        </p:spPr>
        <p:txBody>
          <a:bodyPr wrap="none">
            <a:spAutoFit/>
          </a:bodyPr>
          <a:lstStyle/>
          <a:p>
            <a:pPr algn="ctr"/>
            <a:r>
              <a:rPr lang="sr-Latn-BA" b="1">
                <a:solidFill>
                  <a:srgbClr val="C00000"/>
                </a:solidFill>
                <a:latin typeface="Calibri" pitchFamily="34" charset="0"/>
              </a:rPr>
              <a:t>Linguistics-based</a:t>
            </a:r>
          </a:p>
          <a:p>
            <a:pPr algn="ctr"/>
            <a:r>
              <a:rPr lang="sr-Latn-BA" b="1">
                <a:solidFill>
                  <a:srgbClr val="C00000"/>
                </a:solidFill>
                <a:latin typeface="Calibri" pitchFamily="34" charset="0"/>
              </a:rPr>
              <a:t>approaches</a:t>
            </a:r>
          </a:p>
        </p:txBody>
      </p:sp>
      <p:grpSp>
        <p:nvGrpSpPr>
          <p:cNvPr id="5" name="Group 116"/>
          <p:cNvGrpSpPr>
            <a:grpSpLocks/>
          </p:cNvGrpSpPr>
          <p:nvPr/>
        </p:nvGrpSpPr>
        <p:grpSpPr bwMode="auto">
          <a:xfrm>
            <a:off x="3571875" y="5214938"/>
            <a:ext cx="1785938" cy="1000125"/>
            <a:chOff x="3714744" y="5214950"/>
            <a:chExt cx="1857388" cy="1000132"/>
          </a:xfrm>
        </p:grpSpPr>
        <p:grpSp>
          <p:nvGrpSpPr>
            <p:cNvPr id="6" name="Group 91"/>
            <p:cNvGrpSpPr/>
            <p:nvPr/>
          </p:nvGrpSpPr>
          <p:grpSpPr>
            <a:xfrm>
              <a:off x="3857620" y="5214950"/>
              <a:ext cx="1714512" cy="857256"/>
              <a:chOff x="3857620" y="5357826"/>
              <a:chExt cx="1714512" cy="857256"/>
            </a:xfrm>
            <a:solidFill>
              <a:srgbClr val="FFFF99"/>
            </a:solidFill>
          </p:grpSpPr>
          <p:sp>
            <p:nvSpPr>
              <p:cNvPr id="93" name="Rectangle 92"/>
              <p:cNvSpPr/>
              <p:nvPr/>
            </p:nvSpPr>
            <p:spPr>
              <a:xfrm>
                <a:off x="3857620" y="5357826"/>
                <a:ext cx="1714512" cy="8572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nvGrpSpPr>
              <p:cNvPr id="7" name="Group 93"/>
              <p:cNvGrpSpPr/>
              <p:nvPr/>
            </p:nvGrpSpPr>
            <p:grpSpPr>
              <a:xfrm>
                <a:off x="3929058" y="5715016"/>
                <a:ext cx="1571636" cy="142876"/>
                <a:chOff x="3929058" y="5715016"/>
                <a:chExt cx="1571636" cy="419104"/>
              </a:xfrm>
              <a:grpFill/>
            </p:grpSpPr>
            <p:sp>
              <p:nvSpPr>
                <p:cNvPr id="111" name="Rectangle 110"/>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2" name="Rectangle 111"/>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3" name="Rectangle 112"/>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4" name="Rectangle 113"/>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5" name="Rectangle 114"/>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6" name="Rectangle 115"/>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8" name="Group 94"/>
              <p:cNvGrpSpPr/>
              <p:nvPr/>
            </p:nvGrpSpPr>
            <p:grpSpPr>
              <a:xfrm>
                <a:off x="3929058" y="5857892"/>
                <a:ext cx="1571636" cy="142876"/>
                <a:chOff x="3929058" y="5715016"/>
                <a:chExt cx="1571636" cy="419104"/>
              </a:xfrm>
              <a:grpFill/>
            </p:grpSpPr>
            <p:sp>
              <p:nvSpPr>
                <p:cNvPr id="105" name="Rectangle 104"/>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6" name="Rectangle 105"/>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7" name="Rectangle 106"/>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8" name="Rectangle 107"/>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9" name="Rectangle 108"/>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10" name="Rectangle 109"/>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9" name="Group 95"/>
              <p:cNvGrpSpPr/>
              <p:nvPr/>
            </p:nvGrpSpPr>
            <p:grpSpPr>
              <a:xfrm>
                <a:off x="3929058" y="6000768"/>
                <a:ext cx="1571636" cy="142876"/>
                <a:chOff x="3929058" y="5715016"/>
                <a:chExt cx="1571636" cy="419104"/>
              </a:xfrm>
              <a:grpFill/>
            </p:grpSpPr>
            <p:sp>
              <p:nvSpPr>
                <p:cNvPr id="99" name="Rectangle 98"/>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0" name="Rectangle 99"/>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1" name="Rectangle 100"/>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2" name="Rectangle 101"/>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3" name="Rectangle 102"/>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04" name="Rectangle 103"/>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sp>
            <p:nvSpPr>
              <p:cNvPr id="97" name="Rectangle 96"/>
              <p:cNvSpPr/>
              <p:nvPr/>
            </p:nvSpPr>
            <p:spPr>
              <a:xfrm>
                <a:off x="3929058" y="5429264"/>
                <a:ext cx="571504" cy="1428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98" name="Rectangle 97"/>
              <p:cNvSpPr/>
              <p:nvPr/>
            </p:nvSpPr>
            <p:spPr>
              <a:xfrm flipH="1">
                <a:off x="4500562" y="5429264"/>
                <a:ext cx="500066" cy="1428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0" name="Group 66"/>
            <p:cNvGrpSpPr/>
            <p:nvPr/>
          </p:nvGrpSpPr>
          <p:grpSpPr>
            <a:xfrm>
              <a:off x="3786182" y="5286388"/>
              <a:ext cx="1714512" cy="857256"/>
              <a:chOff x="3857620" y="5357826"/>
              <a:chExt cx="1714512" cy="857256"/>
            </a:xfrm>
            <a:solidFill>
              <a:srgbClr val="FFFF99"/>
            </a:solidFill>
          </p:grpSpPr>
          <p:sp>
            <p:nvSpPr>
              <p:cNvPr id="68" name="Rectangle 67"/>
              <p:cNvSpPr/>
              <p:nvPr/>
            </p:nvSpPr>
            <p:spPr>
              <a:xfrm>
                <a:off x="3857620" y="5357826"/>
                <a:ext cx="1714512" cy="85725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nvGrpSpPr>
              <p:cNvPr id="11" name="Group 68"/>
              <p:cNvGrpSpPr/>
              <p:nvPr/>
            </p:nvGrpSpPr>
            <p:grpSpPr>
              <a:xfrm>
                <a:off x="3929058" y="5715016"/>
                <a:ext cx="1571636" cy="142876"/>
                <a:chOff x="3929058" y="5715016"/>
                <a:chExt cx="1571636" cy="419104"/>
              </a:xfrm>
              <a:grpFill/>
            </p:grpSpPr>
            <p:sp>
              <p:nvSpPr>
                <p:cNvPr id="86" name="Rectangle 85"/>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7" name="Rectangle 86"/>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8" name="Rectangle 87"/>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9" name="Rectangle 88"/>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90" name="Rectangle 89"/>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91" name="Rectangle 90"/>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2" name="Group 69"/>
              <p:cNvGrpSpPr/>
              <p:nvPr/>
            </p:nvGrpSpPr>
            <p:grpSpPr>
              <a:xfrm>
                <a:off x="3929058" y="5857892"/>
                <a:ext cx="1571636" cy="142876"/>
                <a:chOff x="3929058" y="5715016"/>
                <a:chExt cx="1571636" cy="419104"/>
              </a:xfrm>
              <a:grpFill/>
            </p:grpSpPr>
            <p:sp>
              <p:nvSpPr>
                <p:cNvPr id="80" name="Rectangle 79"/>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1" name="Rectangle 80"/>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2" name="Rectangle 81"/>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3" name="Rectangle 82"/>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4" name="Rectangle 83"/>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85" name="Rectangle 84"/>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5" name="Group 70"/>
              <p:cNvGrpSpPr/>
              <p:nvPr/>
            </p:nvGrpSpPr>
            <p:grpSpPr>
              <a:xfrm>
                <a:off x="3929058" y="6000768"/>
                <a:ext cx="1571636" cy="142876"/>
                <a:chOff x="3929058" y="5715016"/>
                <a:chExt cx="1571636" cy="419104"/>
              </a:xfrm>
              <a:grpFill/>
            </p:grpSpPr>
            <p:sp>
              <p:nvSpPr>
                <p:cNvPr id="74" name="Rectangle 73"/>
                <p:cNvSpPr/>
                <p:nvPr/>
              </p:nvSpPr>
              <p:spPr>
                <a:xfrm>
                  <a:off x="3929058" y="5715016"/>
                  <a:ext cx="285752"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5" name="Rectangle 74"/>
                <p:cNvSpPr/>
                <p:nvPr/>
              </p:nvSpPr>
              <p:spPr>
                <a:xfrm>
                  <a:off x="4214810" y="5715016"/>
                  <a:ext cx="50006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6" name="Rectangle 75"/>
                <p:cNvSpPr/>
                <p:nvPr/>
              </p:nvSpPr>
              <p:spPr>
                <a:xfrm>
                  <a:off x="4714876"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7" name="Rectangle 76"/>
                <p:cNvSpPr/>
                <p:nvPr/>
              </p:nvSpPr>
              <p:spPr>
                <a:xfrm flipH="1">
                  <a:off x="4857752"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8" name="Rectangle 77"/>
                <p:cNvSpPr/>
                <p:nvPr/>
              </p:nvSpPr>
              <p:spPr>
                <a:xfrm flipH="1">
                  <a:off x="5000628" y="5715016"/>
                  <a:ext cx="357190"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9" name="Rectangle 78"/>
                <p:cNvSpPr/>
                <p:nvPr/>
              </p:nvSpPr>
              <p:spPr>
                <a:xfrm flipH="1">
                  <a:off x="5357818" y="5715016"/>
                  <a:ext cx="142876" cy="419104"/>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sp>
            <p:nvSpPr>
              <p:cNvPr id="72" name="Rectangle 71"/>
              <p:cNvSpPr/>
              <p:nvPr/>
            </p:nvSpPr>
            <p:spPr>
              <a:xfrm>
                <a:off x="3929058" y="5429264"/>
                <a:ext cx="571504" cy="1428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73" name="Rectangle 72"/>
              <p:cNvSpPr/>
              <p:nvPr/>
            </p:nvSpPr>
            <p:spPr>
              <a:xfrm flipH="1">
                <a:off x="4500562" y="5429264"/>
                <a:ext cx="500066" cy="14287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6" name="Group 65"/>
            <p:cNvGrpSpPr>
              <a:grpSpLocks/>
            </p:cNvGrpSpPr>
            <p:nvPr/>
          </p:nvGrpSpPr>
          <p:grpSpPr bwMode="auto">
            <a:xfrm>
              <a:off x="3714744" y="5357826"/>
              <a:ext cx="1714512" cy="857256"/>
              <a:chOff x="3857620" y="5357826"/>
              <a:chExt cx="1714512" cy="857256"/>
            </a:xfrm>
          </p:grpSpPr>
          <p:sp>
            <p:nvSpPr>
              <p:cNvPr id="37" name="Rectangle 36"/>
              <p:cNvSpPr/>
              <p:nvPr/>
            </p:nvSpPr>
            <p:spPr>
              <a:xfrm>
                <a:off x="3857620" y="5357826"/>
                <a:ext cx="171375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nvGrpSpPr>
              <p:cNvPr id="17" name="Group 43"/>
              <p:cNvGrpSpPr>
                <a:grpSpLocks/>
              </p:cNvGrpSpPr>
              <p:nvPr/>
            </p:nvGrpSpPr>
            <p:grpSpPr bwMode="auto">
              <a:xfrm>
                <a:off x="3929058" y="5715016"/>
                <a:ext cx="1571636" cy="142876"/>
                <a:chOff x="3929058" y="5715016"/>
                <a:chExt cx="1571636" cy="419104"/>
              </a:xfrm>
            </p:grpSpPr>
            <p:sp>
              <p:nvSpPr>
                <p:cNvPr id="38" name="Rectangle 37"/>
                <p:cNvSpPr/>
                <p:nvPr/>
              </p:nvSpPr>
              <p:spPr>
                <a:xfrm>
                  <a:off x="3928614" y="5715016"/>
                  <a:ext cx="285624"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39" name="Rectangle 38"/>
                <p:cNvSpPr/>
                <p:nvPr/>
              </p:nvSpPr>
              <p:spPr>
                <a:xfrm>
                  <a:off x="4214238" y="5715016"/>
                  <a:ext cx="50025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0" name="Rectangle 39"/>
                <p:cNvSpPr/>
                <p:nvPr/>
              </p:nvSpPr>
              <p:spPr>
                <a:xfrm>
                  <a:off x="4714495" y="5715016"/>
                  <a:ext cx="14363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1" name="Rectangle 40"/>
                <p:cNvSpPr/>
                <p:nvPr/>
              </p:nvSpPr>
              <p:spPr>
                <a:xfrm flipH="1">
                  <a:off x="4858133" y="5715016"/>
                  <a:ext cx="14198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2" name="Rectangle 41"/>
                <p:cNvSpPr/>
                <p:nvPr/>
              </p:nvSpPr>
              <p:spPr>
                <a:xfrm flipH="1">
                  <a:off x="5000120" y="5715016"/>
                  <a:ext cx="356618"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3" name="Rectangle 42"/>
                <p:cNvSpPr/>
                <p:nvPr/>
              </p:nvSpPr>
              <p:spPr>
                <a:xfrm flipH="1">
                  <a:off x="5356738" y="5715016"/>
                  <a:ext cx="143639"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19" name="Group 44"/>
              <p:cNvGrpSpPr>
                <a:grpSpLocks/>
              </p:cNvGrpSpPr>
              <p:nvPr/>
            </p:nvGrpSpPr>
            <p:grpSpPr bwMode="auto">
              <a:xfrm>
                <a:off x="3929058" y="5857892"/>
                <a:ext cx="1571636" cy="142876"/>
                <a:chOff x="3929058" y="5715016"/>
                <a:chExt cx="1571636" cy="419104"/>
              </a:xfrm>
            </p:grpSpPr>
            <p:sp>
              <p:nvSpPr>
                <p:cNvPr id="46" name="Rectangle 45"/>
                <p:cNvSpPr/>
                <p:nvPr/>
              </p:nvSpPr>
              <p:spPr>
                <a:xfrm>
                  <a:off x="3928614" y="5715016"/>
                  <a:ext cx="285624"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7" name="Rectangle 46"/>
                <p:cNvSpPr/>
                <p:nvPr/>
              </p:nvSpPr>
              <p:spPr>
                <a:xfrm>
                  <a:off x="4214238" y="5715016"/>
                  <a:ext cx="50025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8" name="Rectangle 47"/>
                <p:cNvSpPr/>
                <p:nvPr/>
              </p:nvSpPr>
              <p:spPr>
                <a:xfrm>
                  <a:off x="4714495" y="5715016"/>
                  <a:ext cx="14363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49" name="Rectangle 48"/>
                <p:cNvSpPr/>
                <p:nvPr/>
              </p:nvSpPr>
              <p:spPr>
                <a:xfrm flipH="1">
                  <a:off x="4858133" y="5715016"/>
                  <a:ext cx="14198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0" name="Rectangle 49"/>
                <p:cNvSpPr/>
                <p:nvPr/>
              </p:nvSpPr>
              <p:spPr>
                <a:xfrm flipH="1">
                  <a:off x="5000120" y="5715016"/>
                  <a:ext cx="356618"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1" name="Rectangle 50"/>
                <p:cNvSpPr/>
                <p:nvPr/>
              </p:nvSpPr>
              <p:spPr>
                <a:xfrm flipH="1">
                  <a:off x="5356738" y="5715016"/>
                  <a:ext cx="143639"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nvGrpSpPr>
              <p:cNvPr id="20" name="Group 51"/>
              <p:cNvGrpSpPr>
                <a:grpSpLocks/>
              </p:cNvGrpSpPr>
              <p:nvPr/>
            </p:nvGrpSpPr>
            <p:grpSpPr bwMode="auto">
              <a:xfrm>
                <a:off x="3929058" y="6000768"/>
                <a:ext cx="1571636" cy="142876"/>
                <a:chOff x="3929058" y="5715016"/>
                <a:chExt cx="1571636" cy="419104"/>
              </a:xfrm>
            </p:grpSpPr>
            <p:sp>
              <p:nvSpPr>
                <p:cNvPr id="53" name="Rectangle 52"/>
                <p:cNvSpPr/>
                <p:nvPr/>
              </p:nvSpPr>
              <p:spPr>
                <a:xfrm>
                  <a:off x="3928614" y="5715016"/>
                  <a:ext cx="285624"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4" name="Rectangle 53"/>
                <p:cNvSpPr/>
                <p:nvPr/>
              </p:nvSpPr>
              <p:spPr>
                <a:xfrm>
                  <a:off x="4214238" y="5715016"/>
                  <a:ext cx="50025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5" name="Rectangle 54"/>
                <p:cNvSpPr/>
                <p:nvPr/>
              </p:nvSpPr>
              <p:spPr>
                <a:xfrm>
                  <a:off x="4714495" y="5715016"/>
                  <a:ext cx="14363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6" name="Rectangle 55"/>
                <p:cNvSpPr/>
                <p:nvPr/>
              </p:nvSpPr>
              <p:spPr>
                <a:xfrm flipH="1">
                  <a:off x="4858133" y="5715016"/>
                  <a:ext cx="141987"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7" name="Rectangle 56"/>
                <p:cNvSpPr/>
                <p:nvPr/>
              </p:nvSpPr>
              <p:spPr>
                <a:xfrm flipH="1">
                  <a:off x="5000120" y="5715016"/>
                  <a:ext cx="356618"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58" name="Rectangle 57"/>
                <p:cNvSpPr/>
                <p:nvPr/>
              </p:nvSpPr>
              <p:spPr>
                <a:xfrm flipH="1">
                  <a:off x="5356738" y="5715016"/>
                  <a:ext cx="143639" cy="41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sp>
            <p:nvSpPr>
              <p:cNvPr id="60" name="Rectangle 59"/>
              <p:cNvSpPr/>
              <p:nvPr/>
            </p:nvSpPr>
            <p:spPr>
              <a:xfrm>
                <a:off x="3928614" y="5429263"/>
                <a:ext cx="571250"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63" name="Rectangle 62"/>
              <p:cNvSpPr/>
              <p:nvPr/>
            </p:nvSpPr>
            <p:spPr>
              <a:xfrm flipH="1">
                <a:off x="4499864" y="5429263"/>
                <a:ext cx="500256" cy="142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grpSp>
      </p:grpSp>
      <p:pic>
        <p:nvPicPr>
          <p:cNvPr id="77838" name="Picture 14"/>
          <p:cNvPicPr>
            <a:picLocks noChangeAspect="1" noChangeArrowheads="1"/>
          </p:cNvPicPr>
          <p:nvPr/>
        </p:nvPicPr>
        <p:blipFill>
          <a:blip r:embed="rId7" cstate="print"/>
          <a:srcRect/>
          <a:stretch>
            <a:fillRect/>
          </a:stretch>
        </p:blipFill>
        <p:spPr bwMode="auto">
          <a:xfrm>
            <a:off x="6357938" y="3286125"/>
            <a:ext cx="1090612" cy="857250"/>
          </a:xfrm>
          <a:prstGeom prst="rect">
            <a:avLst/>
          </a:prstGeom>
          <a:noFill/>
          <a:ln w="9525">
            <a:noFill/>
            <a:miter lim="800000"/>
            <a:headEnd/>
            <a:tailEnd/>
          </a:ln>
        </p:spPr>
      </p:pic>
      <p:sp>
        <p:nvSpPr>
          <p:cNvPr id="119" name="Notched Right Arrow 118"/>
          <p:cNvSpPr/>
          <p:nvPr/>
        </p:nvSpPr>
        <p:spPr>
          <a:xfrm rot="5400000" flipH="1">
            <a:off x="4044785" y="4241967"/>
            <a:ext cx="967558" cy="484632"/>
          </a:xfrm>
          <a:prstGeom prst="notchedRightArrow">
            <a:avLst/>
          </a:prstGeom>
          <a:gradFill flip="none" rotWithShape="1">
            <a:gsLst>
              <a:gs pos="0">
                <a:srgbClr val="FFF200">
                  <a:alpha val="16000"/>
                </a:srgbClr>
              </a:gs>
              <a:gs pos="45000">
                <a:srgbClr val="FF7A00"/>
              </a:gs>
              <a:gs pos="70000">
                <a:srgbClr val="FF0300"/>
              </a:gs>
              <a:gs pos="100000">
                <a:srgbClr val="4D0808"/>
              </a:gs>
            </a:gsLst>
            <a:lin ang="0" scaled="0"/>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r-Latn-BA"/>
          </a:p>
        </p:txBody>
      </p:sp>
      <p:sp>
        <p:nvSpPr>
          <p:cNvPr id="120" name="TextBox 119"/>
          <p:cNvSpPr txBox="1">
            <a:spLocks noChangeArrowheads="1"/>
          </p:cNvSpPr>
          <p:nvPr/>
        </p:nvSpPr>
        <p:spPr bwMode="auto">
          <a:xfrm>
            <a:off x="2928938" y="4286250"/>
            <a:ext cx="1409700" cy="646113"/>
          </a:xfrm>
          <a:prstGeom prst="rect">
            <a:avLst/>
          </a:prstGeom>
          <a:noFill/>
          <a:ln w="9525">
            <a:noFill/>
            <a:miter lim="800000"/>
            <a:headEnd/>
            <a:tailEnd/>
          </a:ln>
        </p:spPr>
        <p:txBody>
          <a:bodyPr wrap="none">
            <a:spAutoFit/>
          </a:bodyPr>
          <a:lstStyle/>
          <a:p>
            <a:pPr algn="ctr"/>
            <a:r>
              <a:rPr lang="sr-Latn-BA" b="1">
                <a:solidFill>
                  <a:srgbClr val="C00000"/>
                </a:solidFill>
                <a:latin typeface="Calibri" pitchFamily="34" charset="0"/>
              </a:rPr>
              <a:t>Forms-based</a:t>
            </a:r>
          </a:p>
          <a:p>
            <a:pPr algn="ctr"/>
            <a:r>
              <a:rPr lang="sr-Latn-BA" b="1">
                <a:solidFill>
                  <a:srgbClr val="C00000"/>
                </a:solidFill>
                <a:latin typeface="Calibri" pitchFamily="34" charset="0"/>
              </a:rPr>
              <a:t>approaches</a:t>
            </a:r>
          </a:p>
        </p:txBody>
      </p:sp>
      <p:pic>
        <p:nvPicPr>
          <p:cNvPr id="77839" name="Picture 15"/>
          <p:cNvPicPr>
            <a:picLocks noChangeAspect="1" noChangeArrowheads="1"/>
          </p:cNvPicPr>
          <p:nvPr/>
        </p:nvPicPr>
        <p:blipFill>
          <a:blip r:embed="rId8" cstate="print"/>
          <a:srcRect/>
          <a:stretch>
            <a:fillRect/>
          </a:stretch>
        </p:blipFill>
        <p:spPr bwMode="auto">
          <a:xfrm>
            <a:off x="7143750" y="4071938"/>
            <a:ext cx="1785938" cy="2289175"/>
          </a:xfrm>
          <a:prstGeom prst="rect">
            <a:avLst/>
          </a:prstGeom>
          <a:noFill/>
          <a:ln w="9525">
            <a:noFill/>
            <a:miter lim="800000"/>
            <a:headEnd/>
            <a:tailEnd/>
          </a:ln>
        </p:spPr>
      </p:pic>
      <p:sp>
        <p:nvSpPr>
          <p:cNvPr id="122" name="TextBox 121"/>
          <p:cNvSpPr txBox="1">
            <a:spLocks noChangeArrowheads="1"/>
          </p:cNvSpPr>
          <p:nvPr/>
        </p:nvSpPr>
        <p:spPr bwMode="auto">
          <a:xfrm>
            <a:off x="7072313" y="3000375"/>
            <a:ext cx="1443037" cy="646113"/>
          </a:xfrm>
          <a:prstGeom prst="rect">
            <a:avLst/>
          </a:prstGeom>
          <a:noFill/>
          <a:ln w="9525">
            <a:noFill/>
            <a:miter lim="800000"/>
            <a:headEnd/>
            <a:tailEnd/>
          </a:ln>
        </p:spPr>
        <p:txBody>
          <a:bodyPr wrap="none">
            <a:spAutoFit/>
          </a:bodyPr>
          <a:lstStyle/>
          <a:p>
            <a:pPr algn="ctr"/>
            <a:r>
              <a:rPr lang="sr-Latn-BA" b="1">
                <a:solidFill>
                  <a:srgbClr val="006600"/>
                </a:solidFill>
                <a:latin typeface="Calibri" pitchFamily="34" charset="0"/>
              </a:rPr>
              <a:t>Model-based</a:t>
            </a:r>
          </a:p>
          <a:p>
            <a:pPr algn="ctr"/>
            <a:r>
              <a:rPr lang="sr-Latn-BA" b="1">
                <a:solidFill>
                  <a:srgbClr val="006600"/>
                </a:solidFill>
                <a:latin typeface="Calibri" pitchFamily="34" charset="0"/>
              </a:rPr>
              <a:t>approaches</a:t>
            </a:r>
          </a:p>
        </p:txBody>
      </p:sp>
      <p:sp>
        <p:nvSpPr>
          <p:cNvPr id="123" name="TextBox 122"/>
          <p:cNvSpPr txBox="1">
            <a:spLocks noChangeArrowheads="1"/>
          </p:cNvSpPr>
          <p:nvPr/>
        </p:nvSpPr>
        <p:spPr bwMode="auto">
          <a:xfrm>
            <a:off x="6143625" y="5072063"/>
            <a:ext cx="1071563" cy="923925"/>
          </a:xfrm>
          <a:prstGeom prst="rect">
            <a:avLst/>
          </a:prstGeom>
          <a:noFill/>
          <a:ln w="9525">
            <a:noFill/>
            <a:miter lim="800000"/>
            <a:headEnd/>
            <a:tailEnd/>
          </a:ln>
        </p:spPr>
        <p:txBody>
          <a:bodyPr>
            <a:spAutoFit/>
          </a:bodyPr>
          <a:lstStyle/>
          <a:p>
            <a:pPr algn="ctr"/>
            <a:r>
              <a:rPr lang="sr-Latn-BA" b="1" dirty="0">
                <a:solidFill>
                  <a:srgbClr val="006600"/>
                </a:solidFill>
                <a:latin typeface="Calibri" pitchFamily="34" charset="0"/>
              </a:rPr>
              <a:t>UML AD  </a:t>
            </a:r>
          </a:p>
          <a:p>
            <a:pPr algn="ctr"/>
            <a:r>
              <a:rPr lang="sr-Latn-BA" b="1" dirty="0">
                <a:solidFill>
                  <a:srgbClr val="FF0000"/>
                </a:solidFill>
                <a:latin typeface="Calibri" pitchFamily="34" charset="0"/>
              </a:rPr>
              <a:t>BPMN</a:t>
            </a:r>
          </a:p>
          <a:p>
            <a:pPr algn="ctr"/>
            <a:r>
              <a:rPr lang="sr-Latn-BA" b="1" dirty="0">
                <a:solidFill>
                  <a:srgbClr val="FF0000"/>
                </a:solidFill>
                <a:latin typeface="Calibri"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xfrm>
            <a:off x="7451725" y="6584950"/>
            <a:ext cx="1584325" cy="217488"/>
          </a:xfrm>
          <a:noFill/>
        </p:spPr>
        <p:txBody>
          <a:bodyPr/>
          <a:lstStyle/>
          <a:p>
            <a:fld id="{97FECB8A-EDCE-4A03-ABA8-FEDB2FB7EBE3}" type="slidenum">
              <a:rPr lang="en-US" altLang="en-US" sz="1000" smtClean="0">
                <a:latin typeface="Arial" charset="0"/>
              </a:rPr>
              <a:pPr/>
              <a:t>6</a:t>
            </a:fld>
            <a:endParaRPr lang="en-US" altLang="en-US" sz="1000" smtClean="0">
              <a:latin typeface="Arial" charset="0"/>
            </a:endParaRPr>
          </a:p>
        </p:txBody>
      </p:sp>
      <p:sp>
        <p:nvSpPr>
          <p:cNvPr id="13315" name="Rectangle 2"/>
          <p:cNvSpPr>
            <a:spLocks noGrp="1" noChangeArrowheads="1"/>
          </p:cNvSpPr>
          <p:nvPr>
            <p:ph type="title" idx="4294967295"/>
          </p:nvPr>
        </p:nvSpPr>
        <p:spPr>
          <a:xfrm>
            <a:off x="142844" y="168274"/>
            <a:ext cx="7107269" cy="688957"/>
          </a:xfrm>
        </p:spPr>
        <p:txBody>
          <a:bodyPr anchor="b"/>
          <a:lstStyle/>
          <a:p>
            <a:pPr eaLnBrk="1" hangingPunct="1"/>
            <a:r>
              <a:rPr lang="en-US" sz="3600" b="1" dirty="0" smtClean="0"/>
              <a:t>Introduction </a:t>
            </a:r>
            <a:r>
              <a:rPr lang="sr-Latn-BA" sz="2000" b="1" dirty="0" smtClean="0"/>
              <a:t>(</a:t>
            </a:r>
            <a:r>
              <a:rPr lang="en-US" sz="2000" b="1" dirty="0" smtClean="0"/>
              <a:t>3</a:t>
            </a:r>
            <a:r>
              <a:rPr lang="sr-Latn-BA" sz="2000" b="1" dirty="0" smtClean="0"/>
              <a:t>/</a:t>
            </a:r>
            <a:r>
              <a:rPr lang="en-US" sz="2000" b="1" dirty="0" smtClean="0"/>
              <a:t>4</a:t>
            </a:r>
            <a:r>
              <a:rPr lang="sr-Latn-BA" sz="2000" b="1" dirty="0" smtClean="0"/>
              <a:t>)</a:t>
            </a:r>
            <a:r>
              <a:rPr lang="en-US" sz="3600" b="1" dirty="0" smtClean="0"/>
              <a:t> </a:t>
            </a:r>
          </a:p>
        </p:txBody>
      </p:sp>
      <p:sp>
        <p:nvSpPr>
          <p:cNvPr id="13316" name="Rectangle 3"/>
          <p:cNvSpPr>
            <a:spLocks noGrp="1" noChangeArrowheads="1"/>
          </p:cNvSpPr>
          <p:nvPr>
            <p:ph type="body" idx="4294967295"/>
          </p:nvPr>
        </p:nvSpPr>
        <p:spPr>
          <a:xfrm>
            <a:off x="107950" y="981075"/>
            <a:ext cx="8785225" cy="5429250"/>
          </a:xfrm>
        </p:spPr>
        <p:txBody>
          <a:bodyPr/>
          <a:lstStyle/>
          <a:p>
            <a:pPr eaLnBrk="1" hangingPunct="1">
              <a:spcBef>
                <a:spcPts val="1200"/>
              </a:spcBef>
            </a:pPr>
            <a:endParaRPr lang="sr-Latn-BA" sz="1600" b="1" smtClean="0"/>
          </a:p>
          <a:p>
            <a:pPr lvl="1" eaLnBrk="1" hangingPunct="1">
              <a:spcBef>
                <a:spcPts val="1800"/>
              </a:spcBef>
            </a:pPr>
            <a:endParaRPr lang="sr-Latn-BA" sz="1600" b="1" smtClean="0"/>
          </a:p>
          <a:p>
            <a:pPr lvl="1" eaLnBrk="1" hangingPunct="1">
              <a:spcBef>
                <a:spcPts val="1800"/>
              </a:spcBef>
            </a:pPr>
            <a:endParaRPr lang="en-US" sz="1600" b="1" smtClean="0"/>
          </a:p>
        </p:txBody>
      </p:sp>
      <p:sp>
        <p:nvSpPr>
          <p:cNvPr id="13317"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13318"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
        <p:nvSpPr>
          <p:cNvPr id="7" name="Rectangle 3"/>
          <p:cNvSpPr txBox="1">
            <a:spLocks noChangeArrowheads="1"/>
          </p:cNvSpPr>
          <p:nvPr/>
        </p:nvSpPr>
        <p:spPr bwMode="auto">
          <a:xfrm>
            <a:off x="463550" y="1196975"/>
            <a:ext cx="8216900" cy="412750"/>
          </a:xfrm>
          <a:prstGeom prst="rect">
            <a:avLst/>
          </a:prstGeom>
          <a:solidFill>
            <a:srgbClr val="FFFF99"/>
          </a:solidFill>
          <a:ln w="9525">
            <a:solidFill>
              <a:srgbClr val="7030A0"/>
            </a:solidFill>
            <a:miter lim="800000"/>
            <a:headEnd/>
            <a:tailEnd/>
          </a:ln>
        </p:spPr>
        <p:txBody>
          <a:bodyPr/>
          <a:lstStyle/>
          <a:p>
            <a:pPr marL="342900" indent="-342900" algn="ctr">
              <a:spcBef>
                <a:spcPct val="50000"/>
              </a:spcBef>
              <a:defRPr/>
            </a:pPr>
            <a:r>
              <a:rPr lang="en-US" sz="2000" b="1" kern="0" dirty="0" smtClean="0">
                <a:latin typeface="+mn-lt"/>
              </a:rPr>
              <a:t>Automated Model-driven </a:t>
            </a:r>
            <a:r>
              <a:rPr lang="sr-Latn-BA" sz="2000" b="1" kern="0" dirty="0" smtClean="0">
                <a:latin typeface="+mn-lt"/>
              </a:rPr>
              <a:t>CDM </a:t>
            </a:r>
            <a:r>
              <a:rPr lang="en-US" sz="2000" b="1" kern="0" dirty="0" smtClean="0">
                <a:latin typeface="+mn-lt"/>
              </a:rPr>
              <a:t>– Basic Idea</a:t>
            </a:r>
            <a:endParaRPr lang="en-US" sz="2000" b="1" kern="0" dirty="0">
              <a:latin typeface="+mn-lt"/>
            </a:endParaRPr>
          </a:p>
        </p:txBody>
      </p:sp>
      <p:pic>
        <p:nvPicPr>
          <p:cNvPr id="8" name="Picture 4" descr="fig1"/>
          <p:cNvPicPr>
            <a:picLocks noChangeAspect="1" noChangeArrowheads="1"/>
          </p:cNvPicPr>
          <p:nvPr/>
        </p:nvPicPr>
        <p:blipFill>
          <a:blip r:embed="rId3" cstate="print"/>
          <a:srcRect/>
          <a:stretch>
            <a:fillRect/>
          </a:stretch>
        </p:blipFill>
        <p:spPr bwMode="auto">
          <a:xfrm>
            <a:off x="323528" y="2204715"/>
            <a:ext cx="8484405" cy="3456533"/>
          </a:xfrm>
          <a:prstGeom prst="rect">
            <a:avLst/>
          </a:prstGeom>
          <a:noFill/>
          <a:ln w="9525">
            <a:noFill/>
            <a:miter lim="800000"/>
            <a:headEnd/>
            <a:tailEnd/>
          </a:ln>
        </p:spPr>
      </p:pic>
      <p:sp>
        <p:nvSpPr>
          <p:cNvPr id="9" name="Text Box 10"/>
          <p:cNvSpPr txBox="1">
            <a:spLocks noChangeArrowheads="1"/>
          </p:cNvSpPr>
          <p:nvPr/>
        </p:nvSpPr>
        <p:spPr bwMode="auto">
          <a:xfrm>
            <a:off x="5364088" y="4725144"/>
            <a:ext cx="936104" cy="923330"/>
          </a:xfrm>
          <a:prstGeom prst="rect">
            <a:avLst/>
          </a:prstGeom>
          <a:solidFill>
            <a:schemeClr val="bg1"/>
          </a:solidFill>
          <a:ln w="9525">
            <a:noFill/>
            <a:miter lim="800000"/>
            <a:headEnd/>
            <a:tailEnd/>
          </a:ln>
        </p:spPr>
        <p:txBody>
          <a:bodyPr wrap="square">
            <a:spAutoFit/>
          </a:bodyPr>
          <a:lstStyle/>
          <a:p>
            <a:pPr algn="ctr">
              <a:spcBef>
                <a:spcPct val="50000"/>
              </a:spcBef>
            </a:pPr>
            <a:r>
              <a:rPr lang="sr-Latn-BA" b="1"/>
              <a:t> </a:t>
            </a:r>
            <a:endParaRPr lang="en-US" b="1"/>
          </a:p>
          <a:p>
            <a:endParaRPr lang="en-US"/>
          </a:p>
          <a:p>
            <a:endParaRPr lang="en-US"/>
          </a:p>
        </p:txBody>
      </p:sp>
      <p:sp>
        <p:nvSpPr>
          <p:cNvPr id="10" name="TextBox 9"/>
          <p:cNvSpPr txBox="1">
            <a:spLocks noChangeArrowheads="1"/>
          </p:cNvSpPr>
          <p:nvPr/>
        </p:nvSpPr>
        <p:spPr bwMode="auto">
          <a:xfrm>
            <a:off x="5237584" y="2921571"/>
            <a:ext cx="990600" cy="579437"/>
          </a:xfrm>
          <a:prstGeom prst="rect">
            <a:avLst/>
          </a:prstGeom>
          <a:noFill/>
          <a:ln w="9525">
            <a:noFill/>
            <a:miter lim="800000"/>
            <a:headEnd/>
            <a:tailEnd/>
          </a:ln>
        </p:spPr>
        <p:txBody>
          <a:bodyPr>
            <a:spAutoFit/>
          </a:bodyPr>
          <a:lstStyle/>
          <a:p>
            <a:pPr algn="ctr"/>
            <a:r>
              <a:rPr lang="sr-Latn-BA" sz="3200" b="1" dirty="0">
                <a:solidFill>
                  <a:srgbClr val="FF0000"/>
                </a:solidFill>
                <a:latin typeface="Arial Black" pitchFamily="34"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7451725" y="6584950"/>
            <a:ext cx="1584325" cy="217488"/>
          </a:xfrm>
          <a:noFill/>
        </p:spPr>
        <p:txBody>
          <a:bodyPr/>
          <a:lstStyle/>
          <a:p>
            <a:fld id="{0FABDB3E-7891-40E3-8211-69E1C69A86FA}" type="slidenum">
              <a:rPr lang="en-US" altLang="en-US" sz="1000" smtClean="0">
                <a:latin typeface="Arial" charset="0"/>
              </a:rPr>
              <a:pPr/>
              <a:t>7</a:t>
            </a:fld>
            <a:endParaRPr lang="en-US" altLang="en-US" sz="1000" smtClean="0">
              <a:latin typeface="Arial" charset="0"/>
            </a:endParaRPr>
          </a:p>
        </p:txBody>
      </p:sp>
      <p:sp>
        <p:nvSpPr>
          <p:cNvPr id="11267" name="Rectangle 2"/>
          <p:cNvSpPr>
            <a:spLocks noGrp="1" noChangeArrowheads="1"/>
          </p:cNvSpPr>
          <p:nvPr>
            <p:ph type="title" idx="4294967295"/>
          </p:nvPr>
        </p:nvSpPr>
        <p:spPr>
          <a:xfrm>
            <a:off x="142844" y="122238"/>
            <a:ext cx="7166006" cy="734994"/>
          </a:xfrm>
        </p:spPr>
        <p:txBody>
          <a:bodyPr anchor="b"/>
          <a:lstStyle/>
          <a:p>
            <a:pPr eaLnBrk="1" hangingPunct="1"/>
            <a:r>
              <a:rPr lang="en-US" sz="3600" b="1" dirty="0" smtClean="0"/>
              <a:t>Introduction</a:t>
            </a:r>
            <a:r>
              <a:rPr lang="sr-Latn-BA" sz="3600" b="1" dirty="0" smtClean="0"/>
              <a:t> </a:t>
            </a:r>
            <a:r>
              <a:rPr lang="sr-Latn-BA" sz="2000" b="1" dirty="0" smtClean="0"/>
              <a:t>(</a:t>
            </a:r>
            <a:r>
              <a:rPr lang="en-US" sz="2000" b="1" dirty="0" smtClean="0"/>
              <a:t>4</a:t>
            </a:r>
            <a:r>
              <a:rPr lang="sr-Latn-BA" sz="2000" b="1" dirty="0" smtClean="0"/>
              <a:t>/</a:t>
            </a:r>
            <a:r>
              <a:rPr lang="en-US" sz="2000" b="1" dirty="0" smtClean="0"/>
              <a:t>4</a:t>
            </a:r>
            <a:r>
              <a:rPr lang="sr-Latn-BA" sz="2000" b="1" dirty="0" smtClean="0"/>
              <a:t>)</a:t>
            </a:r>
            <a:endParaRPr lang="en-US" sz="2000" b="1" dirty="0" smtClean="0"/>
          </a:p>
        </p:txBody>
      </p:sp>
      <p:sp>
        <p:nvSpPr>
          <p:cNvPr id="4100" name="Rectangle 3"/>
          <p:cNvSpPr>
            <a:spLocks noGrp="1" noChangeArrowheads="1"/>
          </p:cNvSpPr>
          <p:nvPr>
            <p:ph type="body" idx="4294967295"/>
          </p:nvPr>
        </p:nvSpPr>
        <p:spPr>
          <a:xfrm>
            <a:off x="0" y="1196752"/>
            <a:ext cx="8893206" cy="5545137"/>
          </a:xfrm>
        </p:spPr>
        <p:txBody>
          <a:bodyPr/>
          <a:lstStyle/>
          <a:p>
            <a:pPr algn="ctr" eaLnBrk="1" hangingPunct="1">
              <a:spcBef>
                <a:spcPts val="1000"/>
              </a:spcBef>
              <a:spcAft>
                <a:spcPts val="1200"/>
              </a:spcAft>
              <a:buFontTx/>
              <a:buNone/>
            </a:pPr>
            <a:r>
              <a:rPr lang="en-US" sz="2000" b="1" u="sng" dirty="0" err="1" smtClean="0">
                <a:solidFill>
                  <a:schemeClr val="accent2"/>
                </a:solidFill>
              </a:rPr>
              <a:t>Breaf</a:t>
            </a:r>
            <a:r>
              <a:rPr lang="en-US" sz="2000" b="1" u="sng" dirty="0" smtClean="0">
                <a:solidFill>
                  <a:schemeClr val="accent2"/>
                </a:solidFill>
              </a:rPr>
              <a:t> history of research in the field of Model-driven Approaches</a:t>
            </a:r>
          </a:p>
          <a:p>
            <a:r>
              <a:rPr lang="en-US" sz="2000" dirty="0" smtClean="0"/>
              <a:t>The first ideas and papers related to model-driven design of the data models appeared in the second half of the 1980s.</a:t>
            </a:r>
          </a:p>
          <a:p>
            <a:r>
              <a:rPr lang="en-US" sz="2000" dirty="0" smtClean="0"/>
              <a:t>The first papers reporting the model-driven tools for (semi)automatic data model synthesis were published in the mid-1990s. </a:t>
            </a:r>
          </a:p>
          <a:p>
            <a:r>
              <a:rPr lang="en-US" sz="2000" dirty="0" smtClean="0"/>
              <a:t>The fully automated model-driven synthesis of the data model is still the subject of intensive research. </a:t>
            </a:r>
          </a:p>
          <a:p>
            <a:r>
              <a:rPr lang="en-US" sz="2000" dirty="0" smtClean="0"/>
              <a:t>In the related literature there are </a:t>
            </a:r>
            <a:r>
              <a:rPr lang="en-US" sz="2000" dirty="0" smtClean="0">
                <a:solidFill>
                  <a:srgbClr val="C00000"/>
                </a:solidFill>
              </a:rPr>
              <a:t>no papers presenting the systematic literature review (SLR)</a:t>
            </a:r>
            <a:r>
              <a:rPr lang="en-US" sz="2000" dirty="0" smtClean="0"/>
              <a:t> in the field of model-driven approaches and techniques for conceptual data model synthesis. </a:t>
            </a:r>
          </a:p>
          <a:p>
            <a:r>
              <a:rPr lang="en-US" sz="2000" dirty="0" smtClean="0"/>
              <a:t>Our research and this presentation aims to give a survey and systematization of approaches and techniques in this field.</a:t>
            </a:r>
          </a:p>
          <a:p>
            <a:pPr lvl="1" eaLnBrk="1" hangingPunct="1">
              <a:spcBef>
                <a:spcPts val="1800"/>
              </a:spcBef>
              <a:buNone/>
            </a:pPr>
            <a:endParaRPr lang="sr-Latn-BA" sz="1600" b="1" dirty="0" smtClean="0"/>
          </a:p>
          <a:p>
            <a:pPr lvl="1" eaLnBrk="1" hangingPunct="1">
              <a:spcBef>
                <a:spcPts val="1800"/>
              </a:spcBef>
            </a:pPr>
            <a:endParaRPr lang="en-US" sz="1600" b="1" dirty="0" smtClean="0"/>
          </a:p>
        </p:txBody>
      </p:sp>
      <p:sp>
        <p:nvSpPr>
          <p:cNvPr id="11269"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11270"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up)">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wipe(up)">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wipe(up)">
                                      <p:cBhvr>
                                        <p:cTn id="17" dur="500"/>
                                        <p:tgtEl>
                                          <p:spTgt spid="4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100">
                                            <p:txEl>
                                              <p:pRg st="3" end="3"/>
                                            </p:txEl>
                                          </p:spTgt>
                                        </p:tgtEl>
                                        <p:attrNameLst>
                                          <p:attrName>style.visibility</p:attrName>
                                        </p:attrNameLst>
                                      </p:cBhvr>
                                      <p:to>
                                        <p:strVal val="visible"/>
                                      </p:to>
                                    </p:set>
                                    <p:animEffect transition="in" filter="wipe(up)">
                                      <p:cBhvr>
                                        <p:cTn id="22" dur="500"/>
                                        <p:tgtEl>
                                          <p:spTgt spid="4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100">
                                            <p:txEl>
                                              <p:pRg st="4" end="4"/>
                                            </p:txEl>
                                          </p:spTgt>
                                        </p:tgtEl>
                                        <p:attrNameLst>
                                          <p:attrName>style.visibility</p:attrName>
                                        </p:attrNameLst>
                                      </p:cBhvr>
                                      <p:to>
                                        <p:strVal val="visible"/>
                                      </p:to>
                                    </p:set>
                                    <p:animEffect transition="in" filter="wipe(up)">
                                      <p:cBhvr>
                                        <p:cTn id="27" dur="500"/>
                                        <p:tgtEl>
                                          <p:spTgt spid="4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100">
                                            <p:txEl>
                                              <p:pRg st="5" end="5"/>
                                            </p:txEl>
                                          </p:spTgt>
                                        </p:tgtEl>
                                        <p:attrNameLst>
                                          <p:attrName>style.visibility</p:attrName>
                                        </p:attrNameLst>
                                      </p:cBhvr>
                                      <p:to>
                                        <p:strVal val="visible"/>
                                      </p:to>
                                    </p:set>
                                    <p:animEffect transition="in" filter="wipe(up)">
                                      <p:cBhvr>
                                        <p:cTn id="32" dur="500"/>
                                        <p:tgtEl>
                                          <p:spTgt spid="41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xfrm>
            <a:off x="7451725" y="6584950"/>
            <a:ext cx="1584325" cy="217488"/>
          </a:xfrm>
          <a:noFill/>
        </p:spPr>
        <p:txBody>
          <a:bodyPr/>
          <a:lstStyle/>
          <a:p>
            <a:fld id="{0FABDB3E-7891-40E3-8211-69E1C69A86FA}" type="slidenum">
              <a:rPr lang="en-US" altLang="en-US" sz="1000" smtClean="0">
                <a:latin typeface="Arial" charset="0"/>
              </a:rPr>
              <a:pPr/>
              <a:t>8</a:t>
            </a:fld>
            <a:endParaRPr lang="en-US" altLang="en-US" sz="1000" smtClean="0">
              <a:latin typeface="Arial" charset="0"/>
            </a:endParaRPr>
          </a:p>
        </p:txBody>
      </p:sp>
      <p:sp>
        <p:nvSpPr>
          <p:cNvPr id="11267" name="Rectangle 2"/>
          <p:cNvSpPr>
            <a:spLocks noGrp="1" noChangeArrowheads="1"/>
          </p:cNvSpPr>
          <p:nvPr>
            <p:ph type="title" idx="4294967295"/>
          </p:nvPr>
        </p:nvSpPr>
        <p:spPr>
          <a:xfrm>
            <a:off x="142844" y="122238"/>
            <a:ext cx="7166006" cy="734994"/>
          </a:xfrm>
        </p:spPr>
        <p:txBody>
          <a:bodyPr anchor="b"/>
          <a:lstStyle/>
          <a:p>
            <a:pPr eaLnBrk="1" hangingPunct="1"/>
            <a:r>
              <a:rPr lang="en-US" sz="3600" b="1" dirty="0" smtClean="0"/>
              <a:t>Related work</a:t>
            </a:r>
            <a:endParaRPr lang="en-US" sz="2000" b="1" dirty="0" smtClean="0"/>
          </a:p>
        </p:txBody>
      </p:sp>
      <p:sp>
        <p:nvSpPr>
          <p:cNvPr id="4100" name="Rectangle 3"/>
          <p:cNvSpPr>
            <a:spLocks noGrp="1" noChangeArrowheads="1"/>
          </p:cNvSpPr>
          <p:nvPr>
            <p:ph type="body" idx="4294967295"/>
          </p:nvPr>
        </p:nvSpPr>
        <p:spPr>
          <a:xfrm>
            <a:off x="107950" y="1196231"/>
            <a:ext cx="9036050" cy="4969073"/>
          </a:xfrm>
        </p:spPr>
        <p:txBody>
          <a:bodyPr/>
          <a:lstStyle/>
          <a:p>
            <a:r>
              <a:rPr lang="en-US" sz="2000" dirty="0" err="1" smtClean="0">
                <a:solidFill>
                  <a:srgbClr val="C00000"/>
                </a:solidFill>
              </a:rPr>
              <a:t>Jilani</a:t>
            </a:r>
            <a:r>
              <a:rPr lang="en-US" sz="2000" dirty="0" smtClean="0">
                <a:solidFill>
                  <a:srgbClr val="C00000"/>
                </a:solidFill>
              </a:rPr>
              <a:t> et al</a:t>
            </a:r>
            <a:r>
              <a:rPr lang="en-US" sz="2000" dirty="0" smtClean="0"/>
              <a:t>. [1] present a comparative study of seven approaches for the synthesis of UML diagrams based on data flow diagrams (DFD)</a:t>
            </a:r>
          </a:p>
          <a:p>
            <a:pPr lvl="1"/>
            <a:r>
              <a:rPr lang="en-US" sz="1600" dirty="0" smtClean="0"/>
              <a:t>not focused on data model synthesis and does not cover all existing approaches taking the DFD as a starting point.</a:t>
            </a:r>
          </a:p>
          <a:p>
            <a:r>
              <a:rPr lang="en-US" sz="2000" dirty="0" err="1" smtClean="0">
                <a:solidFill>
                  <a:srgbClr val="C00000"/>
                </a:solidFill>
              </a:rPr>
              <a:t>Franch</a:t>
            </a:r>
            <a:r>
              <a:rPr lang="en-US" sz="2000" dirty="0" smtClean="0">
                <a:solidFill>
                  <a:srgbClr val="C00000"/>
                </a:solidFill>
              </a:rPr>
              <a:t> et al</a:t>
            </a:r>
            <a:r>
              <a:rPr lang="en-US" sz="2000" dirty="0" smtClean="0"/>
              <a:t>. [2] present the classification of the combined usage of the </a:t>
            </a:r>
            <a:r>
              <a:rPr lang="en-US" sz="2000" i="1" dirty="0" err="1" smtClean="0"/>
              <a:t>i</a:t>
            </a:r>
            <a:r>
              <a:rPr lang="en-US" sz="2000" i="1" dirty="0" smtClean="0"/>
              <a:t>* </a:t>
            </a:r>
            <a:r>
              <a:rPr lang="en-US" sz="2000" dirty="0" smtClean="0"/>
              <a:t>notation with other notations and modeling frameworks.</a:t>
            </a:r>
          </a:p>
          <a:p>
            <a:pPr lvl="1"/>
            <a:r>
              <a:rPr lang="en-US" sz="1600" dirty="0" smtClean="0"/>
              <a:t>only two of all identified papers address the synthesis of data models based on </a:t>
            </a:r>
            <a:r>
              <a:rPr lang="en-US" sz="1600" i="1" dirty="0" err="1" smtClean="0"/>
              <a:t>i</a:t>
            </a:r>
            <a:r>
              <a:rPr lang="en-US" sz="1600" i="1" dirty="0" smtClean="0"/>
              <a:t>*</a:t>
            </a:r>
            <a:r>
              <a:rPr lang="en-US" sz="1600" dirty="0" smtClean="0"/>
              <a:t>.</a:t>
            </a:r>
          </a:p>
          <a:p>
            <a:r>
              <a:rPr lang="en-US" sz="2000" dirty="0" err="1" smtClean="0">
                <a:solidFill>
                  <a:srgbClr val="C00000"/>
                </a:solidFill>
              </a:rPr>
              <a:t>Loniewski</a:t>
            </a:r>
            <a:r>
              <a:rPr lang="en-US" sz="2000" dirty="0" smtClean="0">
                <a:solidFill>
                  <a:srgbClr val="C00000"/>
                </a:solidFill>
              </a:rPr>
              <a:t> et al</a:t>
            </a:r>
            <a:r>
              <a:rPr lang="en-US" sz="2000" dirty="0" smtClean="0"/>
              <a:t>. [3] present the SLR of the use of requirements engineering techniques in model-driven software development.</a:t>
            </a:r>
          </a:p>
          <a:p>
            <a:pPr lvl="1"/>
            <a:r>
              <a:rPr lang="en-US" sz="1600" dirty="0" smtClean="0"/>
              <a:t>not primary focused on the model-driven synthesis of the data model, and only a few papers, out of approximately 70 identified, belong to the target group of model-driven approaches to data model synthesis.</a:t>
            </a:r>
          </a:p>
          <a:p>
            <a:r>
              <a:rPr lang="en-US" sz="2000" dirty="0" err="1" smtClean="0">
                <a:solidFill>
                  <a:srgbClr val="C00000"/>
                </a:solidFill>
              </a:rPr>
              <a:t>Yue</a:t>
            </a:r>
            <a:r>
              <a:rPr lang="en-US" sz="2000" dirty="0" smtClean="0">
                <a:solidFill>
                  <a:srgbClr val="C00000"/>
                </a:solidFill>
              </a:rPr>
              <a:t> et al. </a:t>
            </a:r>
            <a:r>
              <a:rPr lang="en-US" sz="2000" dirty="0" smtClean="0"/>
              <a:t>[4] present the SLR of transformation approaches between user requirements and analysis models,</a:t>
            </a:r>
          </a:p>
          <a:p>
            <a:pPr lvl="1"/>
            <a:r>
              <a:rPr lang="en-US" sz="1600" dirty="0" smtClean="0"/>
              <a:t>this review is focused on the textual specification of user requirements as a starting point.</a:t>
            </a:r>
          </a:p>
        </p:txBody>
      </p:sp>
      <p:sp>
        <p:nvSpPr>
          <p:cNvPr id="11269" name="AutoShape 5" descr="view-source:http://perun.pmf.uns.ac.rs/adbis2010/res/logo.gif"/>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sr-Latn-BA"/>
          </a:p>
        </p:txBody>
      </p:sp>
      <p:sp>
        <p:nvSpPr>
          <p:cNvPr id="11270" name="AutoShape 7" descr="view-source:http://perun.pmf.uns.ac.rs/adbis2010/res/logo.gif"/>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r-Latn-B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wipe(up)">
                                      <p:cBhvr>
                                        <p:cTn id="7" dur="500"/>
                                        <p:tgtEl>
                                          <p:spTgt spid="4100">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00">
                                            <p:txEl>
                                              <p:pRg st="1" end="1"/>
                                            </p:txEl>
                                          </p:spTgt>
                                        </p:tgtEl>
                                        <p:attrNameLst>
                                          <p:attrName>style.visibility</p:attrName>
                                        </p:attrNameLst>
                                      </p:cBhvr>
                                      <p:to>
                                        <p:strVal val="visible"/>
                                      </p:to>
                                    </p:set>
                                    <p:animEffect transition="in" filter="wipe(up)">
                                      <p:cBhvr>
                                        <p:cTn id="10" dur="500"/>
                                        <p:tgtEl>
                                          <p:spTgt spid="4100">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animEffect transition="in" filter="wipe(up)">
                                      <p:cBhvr>
                                        <p:cTn id="13" dur="500"/>
                                        <p:tgtEl>
                                          <p:spTgt spid="4100">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100">
                                            <p:txEl>
                                              <p:pRg st="3" end="3"/>
                                            </p:txEl>
                                          </p:spTgt>
                                        </p:tgtEl>
                                        <p:attrNameLst>
                                          <p:attrName>style.visibility</p:attrName>
                                        </p:attrNameLst>
                                      </p:cBhvr>
                                      <p:to>
                                        <p:strVal val="visible"/>
                                      </p:to>
                                    </p:set>
                                    <p:animEffect transition="in" filter="wipe(up)">
                                      <p:cBhvr>
                                        <p:cTn id="16" dur="500"/>
                                        <p:tgtEl>
                                          <p:spTgt spid="4100">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00">
                                            <p:txEl>
                                              <p:pRg st="4" end="4"/>
                                            </p:txEl>
                                          </p:spTgt>
                                        </p:tgtEl>
                                        <p:attrNameLst>
                                          <p:attrName>style.visibility</p:attrName>
                                        </p:attrNameLst>
                                      </p:cBhvr>
                                      <p:to>
                                        <p:strVal val="visible"/>
                                      </p:to>
                                    </p:set>
                                    <p:animEffect transition="in" filter="wipe(up)">
                                      <p:cBhvr>
                                        <p:cTn id="19" dur="500"/>
                                        <p:tgtEl>
                                          <p:spTgt spid="4100">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100">
                                            <p:txEl>
                                              <p:pRg st="5" end="5"/>
                                            </p:txEl>
                                          </p:spTgt>
                                        </p:tgtEl>
                                        <p:attrNameLst>
                                          <p:attrName>style.visibility</p:attrName>
                                        </p:attrNameLst>
                                      </p:cBhvr>
                                      <p:to>
                                        <p:strVal val="visible"/>
                                      </p:to>
                                    </p:set>
                                    <p:animEffect transition="in" filter="wipe(up)">
                                      <p:cBhvr>
                                        <p:cTn id="22" dur="500"/>
                                        <p:tgtEl>
                                          <p:spTgt spid="4100">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100">
                                            <p:txEl>
                                              <p:pRg st="6" end="6"/>
                                            </p:txEl>
                                          </p:spTgt>
                                        </p:tgtEl>
                                        <p:attrNameLst>
                                          <p:attrName>style.visibility</p:attrName>
                                        </p:attrNameLst>
                                      </p:cBhvr>
                                      <p:to>
                                        <p:strVal val="visible"/>
                                      </p:to>
                                    </p:set>
                                    <p:animEffect transition="in" filter="wipe(up)">
                                      <p:cBhvr>
                                        <p:cTn id="25" dur="500"/>
                                        <p:tgtEl>
                                          <p:spTgt spid="4100">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100">
                                            <p:txEl>
                                              <p:pRg st="7" end="7"/>
                                            </p:txEl>
                                          </p:spTgt>
                                        </p:tgtEl>
                                        <p:attrNameLst>
                                          <p:attrName>style.visibility</p:attrName>
                                        </p:attrNameLst>
                                      </p:cBhvr>
                                      <p:to>
                                        <p:strVal val="visible"/>
                                      </p:to>
                                    </p:set>
                                    <p:animEffect transition="in" filter="wipe(up)">
                                      <p:cBhvr>
                                        <p:cTn id="28" dur="500"/>
                                        <p:tgtEl>
                                          <p:spTgt spid="4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2844" y="188640"/>
            <a:ext cx="7453492" cy="850106"/>
          </a:xfrm>
        </p:spPr>
        <p:txBody>
          <a:bodyPr anchor="b"/>
          <a:lstStyle/>
          <a:p>
            <a:pPr eaLnBrk="1" hangingPunct="1">
              <a:lnSpc>
                <a:spcPts val="3800"/>
              </a:lnSpc>
            </a:pPr>
            <a:r>
              <a:rPr lang="en-US" sz="3600" b="1" dirty="0" smtClean="0"/>
              <a:t>Classification of Model-driven approaches</a:t>
            </a:r>
            <a:endParaRPr lang="en-US" sz="2000" b="1" dirty="0" smtClean="0"/>
          </a:p>
        </p:txBody>
      </p:sp>
      <p:sp>
        <p:nvSpPr>
          <p:cNvPr id="172" name="Rectangle 3"/>
          <p:cNvSpPr txBox="1">
            <a:spLocks noChangeArrowheads="1"/>
          </p:cNvSpPr>
          <p:nvPr/>
        </p:nvSpPr>
        <p:spPr bwMode="auto">
          <a:xfrm>
            <a:off x="107950" y="1196231"/>
            <a:ext cx="9036050" cy="34569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indent="-365125">
              <a:spcAft>
                <a:spcPts val="1200"/>
              </a:spcAft>
              <a:buFont typeface="Arial" pitchFamily="34" charset="0"/>
              <a:buChar char="•"/>
            </a:pPr>
            <a:r>
              <a:rPr lang="en-US" sz="2000" dirty="0" smtClean="0"/>
              <a:t>We have conducted an extensive survey of the related literature and identified </a:t>
            </a:r>
            <a:r>
              <a:rPr lang="en-US" sz="2000" dirty="0" smtClean="0">
                <a:solidFill>
                  <a:srgbClr val="C00000"/>
                </a:solidFill>
              </a:rPr>
              <a:t>more than 70 primary sources</a:t>
            </a:r>
            <a:r>
              <a:rPr lang="en-US" sz="2000" dirty="0" smtClean="0"/>
              <a:t>.</a:t>
            </a:r>
          </a:p>
          <a:p>
            <a:pPr marL="365125" indent="-365125">
              <a:spcAft>
                <a:spcPts val="600"/>
              </a:spcAft>
              <a:buFont typeface="Arial" pitchFamily="34" charset="0"/>
              <a:buChar char="•"/>
            </a:pPr>
            <a:r>
              <a:rPr lang="en-US" sz="2000" dirty="0" smtClean="0"/>
              <a:t>Based on the </a:t>
            </a:r>
            <a:r>
              <a:rPr lang="en-US" sz="2000" dirty="0" smtClean="0">
                <a:solidFill>
                  <a:srgbClr val="C00000"/>
                </a:solidFill>
              </a:rPr>
              <a:t>primary focus of a source notation</a:t>
            </a:r>
            <a:r>
              <a:rPr lang="en-US" sz="2000" dirty="0" smtClean="0"/>
              <a:t>, we have classified  all identified papers into four main groups:</a:t>
            </a:r>
          </a:p>
          <a:p>
            <a:pPr marL="879475" indent="-514350">
              <a:buAutoNum type="romanLcParenBoth"/>
            </a:pPr>
            <a:r>
              <a:rPr lang="en-US" sz="2000" b="1" dirty="0" smtClean="0">
                <a:solidFill>
                  <a:srgbClr val="C00000"/>
                </a:solidFill>
              </a:rPr>
              <a:t>function-oriented</a:t>
            </a:r>
            <a:r>
              <a:rPr lang="en-US" sz="2000" dirty="0" smtClean="0"/>
              <a:t>,</a:t>
            </a:r>
          </a:p>
          <a:p>
            <a:pPr marL="879475" indent="-514350">
              <a:buAutoNum type="romanLcParenBoth"/>
            </a:pPr>
            <a:r>
              <a:rPr lang="en-US" sz="2000" b="1" dirty="0" smtClean="0">
                <a:solidFill>
                  <a:srgbClr val="C00000"/>
                </a:solidFill>
              </a:rPr>
              <a:t>process-oriented</a:t>
            </a:r>
            <a:r>
              <a:rPr lang="en-US" sz="2000" dirty="0" smtClean="0"/>
              <a:t>, </a:t>
            </a:r>
          </a:p>
          <a:p>
            <a:pPr marL="879475" indent="-514350">
              <a:buAutoNum type="romanLcParenBoth"/>
            </a:pPr>
            <a:r>
              <a:rPr lang="en-US" sz="2000" b="1" dirty="0" smtClean="0">
                <a:solidFill>
                  <a:srgbClr val="C00000"/>
                </a:solidFill>
              </a:rPr>
              <a:t>communication-oriented</a:t>
            </a:r>
            <a:r>
              <a:rPr lang="en-US" sz="2000" dirty="0" smtClean="0"/>
              <a:t>, and </a:t>
            </a:r>
          </a:p>
          <a:p>
            <a:pPr marL="879475" indent="-514350">
              <a:buAutoNum type="romanLcParenBoth"/>
            </a:pPr>
            <a:r>
              <a:rPr lang="en-US" sz="2000" b="1" dirty="0" smtClean="0">
                <a:solidFill>
                  <a:srgbClr val="C00000"/>
                </a:solidFill>
              </a:rPr>
              <a:t>goal-oriented</a:t>
            </a:r>
            <a:r>
              <a:rPr lang="en-US" sz="2000" dirty="0" smtClean="0"/>
              <a:t>. </a:t>
            </a:r>
          </a:p>
          <a:p>
            <a:pPr marL="879475" indent="-514350"/>
            <a:endParaRPr lang="en-US" sz="2000" dirty="0" smtClean="0"/>
          </a:p>
          <a:p>
            <a:pPr marL="879475" indent="-514350"/>
            <a:endParaRPr kumimoji="0" lang="en-US" sz="1600" b="1" i="0" u="none" strike="noStrike" kern="0" cap="none" spc="0" normalizeH="0" baseline="0" noProof="0" dirty="0" smtClean="0">
              <a:ln>
                <a:noFill/>
              </a:ln>
              <a:solidFill>
                <a:schemeClr val="tx1"/>
              </a:solidFill>
              <a:effectLst/>
              <a:uLnTx/>
              <a:uFillTx/>
              <a:latin typeface="+mn-lt"/>
            </a:endParaRPr>
          </a:p>
        </p:txBody>
      </p:sp>
      <p:sp>
        <p:nvSpPr>
          <p:cNvPr id="173" name="Rectangle 172"/>
          <p:cNvSpPr/>
          <p:nvPr/>
        </p:nvSpPr>
        <p:spPr>
          <a:xfrm>
            <a:off x="1259632" y="4365104"/>
            <a:ext cx="7128792" cy="369332"/>
          </a:xfrm>
          <a:prstGeom prst="rect">
            <a:avLst/>
          </a:prstGeom>
        </p:spPr>
        <p:txBody>
          <a:bodyPr wrap="square">
            <a:spAutoFit/>
          </a:bodyPr>
          <a:lstStyle/>
          <a:p>
            <a:r>
              <a:rPr lang="en-US" dirty="0" smtClean="0"/>
              <a:t>Table 1. Distribution of papers according to focus of source notation</a:t>
            </a:r>
          </a:p>
        </p:txBody>
      </p:sp>
      <p:graphicFrame>
        <p:nvGraphicFramePr>
          <p:cNvPr id="174" name="Table 173"/>
          <p:cNvGraphicFramePr>
            <a:graphicFrameLocks noGrp="1"/>
          </p:cNvGraphicFramePr>
          <p:nvPr/>
        </p:nvGraphicFramePr>
        <p:xfrm>
          <a:off x="899594" y="4806444"/>
          <a:ext cx="7704854" cy="1280160"/>
        </p:xfrm>
        <a:graphic>
          <a:graphicData uri="http://schemas.openxmlformats.org/drawingml/2006/table">
            <a:tbl>
              <a:tblPr firstRow="1" bandRow="1">
                <a:tableStyleId>{5C22544A-7EE6-4342-B048-85BDC9FD1C3A}</a:tableStyleId>
              </a:tblPr>
              <a:tblGrid>
                <a:gridCol w="1540970"/>
                <a:gridCol w="1260792"/>
                <a:gridCol w="1190751"/>
                <a:gridCol w="1961236"/>
                <a:gridCol w="1751105"/>
              </a:tblGrid>
              <a:tr h="370840">
                <a:tc>
                  <a:txBody>
                    <a:bodyPr/>
                    <a:lstStyle/>
                    <a:p>
                      <a:r>
                        <a:rPr lang="en-US" dirty="0" smtClean="0">
                          <a:solidFill>
                            <a:srgbClr val="C00000"/>
                          </a:solidFill>
                        </a:rPr>
                        <a:t>Source notation</a:t>
                      </a:r>
                      <a:endParaRPr lang="en-US" dirty="0">
                        <a:solidFill>
                          <a:srgbClr val="C00000"/>
                        </a:solidFill>
                      </a:endParaRPr>
                    </a:p>
                  </a:txBody>
                  <a:tcPr/>
                </a:tc>
                <a:tc>
                  <a:txBody>
                    <a:bodyPr/>
                    <a:lstStyle/>
                    <a:p>
                      <a:r>
                        <a:rPr lang="en-US" dirty="0" smtClean="0">
                          <a:solidFill>
                            <a:srgbClr val="C00000"/>
                          </a:solidFill>
                        </a:rPr>
                        <a:t>Function-oriented</a:t>
                      </a:r>
                      <a:endParaRPr lang="en-US" dirty="0">
                        <a:solidFill>
                          <a:srgbClr val="C00000"/>
                        </a:solidFill>
                      </a:endParaRPr>
                    </a:p>
                  </a:txBody>
                  <a:tcPr/>
                </a:tc>
                <a:tc>
                  <a:txBody>
                    <a:bodyPr/>
                    <a:lstStyle/>
                    <a:p>
                      <a:r>
                        <a:rPr lang="en-US" dirty="0" smtClean="0">
                          <a:solidFill>
                            <a:srgbClr val="C00000"/>
                          </a:solidFill>
                        </a:rPr>
                        <a:t>Process-oriented</a:t>
                      </a:r>
                      <a:endParaRPr lang="en-US" dirty="0">
                        <a:solidFill>
                          <a:srgbClr val="C00000"/>
                        </a:solidFill>
                      </a:endParaRPr>
                    </a:p>
                  </a:txBody>
                  <a:tcPr/>
                </a:tc>
                <a:tc>
                  <a:txBody>
                    <a:bodyPr/>
                    <a:lstStyle/>
                    <a:p>
                      <a:r>
                        <a:rPr lang="en-US" dirty="0" smtClean="0">
                          <a:solidFill>
                            <a:srgbClr val="C00000"/>
                          </a:solidFill>
                        </a:rPr>
                        <a:t>Communication-oriented</a:t>
                      </a:r>
                      <a:endParaRPr lang="en-US" dirty="0">
                        <a:solidFill>
                          <a:srgbClr val="C00000"/>
                        </a:solidFill>
                      </a:endParaRPr>
                    </a:p>
                  </a:txBody>
                  <a:tcPr/>
                </a:tc>
                <a:tc>
                  <a:txBody>
                    <a:bodyPr/>
                    <a:lstStyle/>
                    <a:p>
                      <a:r>
                        <a:rPr lang="en-US" dirty="0" smtClean="0">
                          <a:solidFill>
                            <a:srgbClr val="C00000"/>
                          </a:solidFill>
                        </a:rPr>
                        <a:t>Goal-oriented</a:t>
                      </a:r>
                      <a:endParaRPr lang="en-US" dirty="0">
                        <a:solidFill>
                          <a:srgbClr val="C00000"/>
                        </a:solidFill>
                      </a:endParaRPr>
                    </a:p>
                  </a:txBody>
                  <a:tcPr/>
                </a:tc>
              </a:tr>
              <a:tr h="370840">
                <a:tc>
                  <a:txBody>
                    <a:bodyPr/>
                    <a:lstStyle/>
                    <a:p>
                      <a:r>
                        <a:rPr lang="en-US" dirty="0" smtClean="0"/>
                        <a:t>Number of papers</a:t>
                      </a:r>
                      <a:endParaRPr lang="en-US" dirty="0"/>
                    </a:p>
                  </a:txBody>
                  <a:tcPr/>
                </a:tc>
                <a:tc>
                  <a:txBody>
                    <a:bodyPr/>
                    <a:lstStyle/>
                    <a:p>
                      <a:pPr algn="ctr"/>
                      <a:r>
                        <a:rPr lang="en-US" dirty="0" smtClean="0"/>
                        <a:t>22</a:t>
                      </a:r>
                      <a:endParaRPr lang="en-US" dirty="0"/>
                    </a:p>
                  </a:txBody>
                  <a:tcPr/>
                </a:tc>
                <a:tc>
                  <a:txBody>
                    <a:bodyPr/>
                    <a:lstStyle/>
                    <a:p>
                      <a:pPr algn="ctr"/>
                      <a:r>
                        <a:rPr lang="en-US" dirty="0" smtClean="0"/>
                        <a:t>36</a:t>
                      </a:r>
                      <a:endParaRPr lang="en-US" dirty="0"/>
                    </a:p>
                  </a:txBody>
                  <a:tcPr/>
                </a:tc>
                <a:tc>
                  <a:txBody>
                    <a:bodyPr/>
                    <a:lstStyle/>
                    <a:p>
                      <a:pPr algn="ctr"/>
                      <a:r>
                        <a:rPr lang="en-US" dirty="0" smtClean="0"/>
                        <a:t>10</a:t>
                      </a:r>
                      <a:endParaRPr lang="en-US" dirty="0"/>
                    </a:p>
                  </a:txBody>
                  <a:tcPr/>
                </a:tc>
                <a:tc>
                  <a:txBody>
                    <a:bodyPr/>
                    <a:lstStyle/>
                    <a:p>
                      <a:pPr algn="ctr"/>
                      <a:r>
                        <a:rPr lang="en-US" dirty="0" smtClean="0"/>
                        <a:t>11</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wipe(up)">
                                      <p:cBhvr>
                                        <p:cTn id="7" dur="500"/>
                                        <p:tgtEl>
                                          <p:spTgt spid="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Effect transition="in" filter="wipe(up)">
                                      <p:cBhvr>
                                        <p:cTn id="12" dur="500"/>
                                        <p:tgtEl>
                                          <p:spTgt spid="172">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72">
                                            <p:txEl>
                                              <p:pRg st="2" end="2"/>
                                            </p:txEl>
                                          </p:spTgt>
                                        </p:tgtEl>
                                        <p:attrNameLst>
                                          <p:attrName>style.visibility</p:attrName>
                                        </p:attrNameLst>
                                      </p:cBhvr>
                                      <p:to>
                                        <p:strVal val="visible"/>
                                      </p:to>
                                    </p:set>
                                    <p:animEffect transition="in" filter="wipe(up)">
                                      <p:cBhvr>
                                        <p:cTn id="15" dur="500"/>
                                        <p:tgtEl>
                                          <p:spTgt spid="172">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72">
                                            <p:txEl>
                                              <p:pRg st="3" end="3"/>
                                            </p:txEl>
                                          </p:spTgt>
                                        </p:tgtEl>
                                        <p:attrNameLst>
                                          <p:attrName>style.visibility</p:attrName>
                                        </p:attrNameLst>
                                      </p:cBhvr>
                                      <p:to>
                                        <p:strVal val="visible"/>
                                      </p:to>
                                    </p:set>
                                    <p:animEffect transition="in" filter="wipe(up)">
                                      <p:cBhvr>
                                        <p:cTn id="18" dur="500"/>
                                        <p:tgtEl>
                                          <p:spTgt spid="172">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72">
                                            <p:txEl>
                                              <p:pRg st="4" end="4"/>
                                            </p:txEl>
                                          </p:spTgt>
                                        </p:tgtEl>
                                        <p:attrNameLst>
                                          <p:attrName>style.visibility</p:attrName>
                                        </p:attrNameLst>
                                      </p:cBhvr>
                                      <p:to>
                                        <p:strVal val="visible"/>
                                      </p:to>
                                    </p:set>
                                    <p:animEffect transition="in" filter="wipe(up)">
                                      <p:cBhvr>
                                        <p:cTn id="21" dur="500"/>
                                        <p:tgtEl>
                                          <p:spTgt spid="172">
                                            <p:txEl>
                                              <p:pRg st="4" end="4"/>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72">
                                            <p:txEl>
                                              <p:pRg st="5" end="5"/>
                                            </p:txEl>
                                          </p:spTgt>
                                        </p:tgtEl>
                                        <p:attrNameLst>
                                          <p:attrName>style.visibility</p:attrName>
                                        </p:attrNameLst>
                                      </p:cBhvr>
                                      <p:to>
                                        <p:strVal val="visible"/>
                                      </p:to>
                                    </p:set>
                                    <p:animEffect transition="in" filter="wipe(up)">
                                      <p:cBhvr>
                                        <p:cTn id="24" dur="500"/>
                                        <p:tgtEl>
                                          <p:spTgt spid="17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3"/>
                                        </p:tgtEl>
                                        <p:attrNameLst>
                                          <p:attrName>style.visibility</p:attrName>
                                        </p:attrNameLst>
                                      </p:cBhvr>
                                      <p:to>
                                        <p:strVal val="visible"/>
                                      </p:to>
                                    </p:set>
                                    <p:animEffect transition="in" filter="wipe(down)">
                                      <p:cBhvr>
                                        <p:cTn id="29" dur="500"/>
                                        <p:tgtEl>
                                          <p:spTgt spid="173"/>
                                        </p:tgtEl>
                                      </p:cBhvr>
                                    </p:animEffect>
                                  </p:childTnLst>
                                </p:cTn>
                              </p:par>
                              <p:par>
                                <p:cTn id="30" presetID="22" presetClass="entr" presetSubtype="4" fill="hold" nodeType="withEffect">
                                  <p:stCondLst>
                                    <p:cond delay="0"/>
                                  </p:stCondLst>
                                  <p:childTnLst>
                                    <p:set>
                                      <p:cBhvr>
                                        <p:cTn id="31" dur="1" fill="hold">
                                          <p:stCondLst>
                                            <p:cond delay="0"/>
                                          </p:stCondLst>
                                        </p:cTn>
                                        <p:tgtEl>
                                          <p:spTgt spid="174"/>
                                        </p:tgtEl>
                                        <p:attrNameLst>
                                          <p:attrName>style.visibility</p:attrName>
                                        </p:attrNameLst>
                                      </p:cBhvr>
                                      <p:to>
                                        <p:strVal val="visible"/>
                                      </p:to>
                                    </p:set>
                                    <p:animEffect transition="in" filter="wipe(down)">
                                      <p:cBhvr>
                                        <p:cTn id="32"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uiExpand="1" build="p"/>
      <p:bldP spid="173" grpId="0"/>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2_Networ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11161</TotalTime>
  <Words>5470</Words>
  <Application>Microsoft Office PowerPoint</Application>
  <PresentationFormat>On-screen Show (4:3)</PresentationFormat>
  <Paragraphs>319</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1_Default Design</vt:lpstr>
      <vt:lpstr>2_Network</vt:lpstr>
      <vt:lpstr>Slide 1</vt:lpstr>
      <vt:lpstr>Agenda</vt:lpstr>
      <vt:lpstr>Background</vt:lpstr>
      <vt:lpstr>Introduction (1/4)</vt:lpstr>
      <vt:lpstr>Introduction (2/4)</vt:lpstr>
      <vt:lpstr>Introduction (3/4) </vt:lpstr>
      <vt:lpstr>Introduction (4/4)</vt:lpstr>
      <vt:lpstr>Related work</vt:lpstr>
      <vt:lpstr>Classification of Model-driven approaches</vt:lpstr>
      <vt:lpstr>Classification of Model-driven approaches for DM synthesis</vt:lpstr>
      <vt:lpstr>Function oriented approaches (1/3)</vt:lpstr>
      <vt:lpstr>Function oriented approaches (2/3)</vt:lpstr>
      <vt:lpstr>Function oriented approaches (3/3)</vt:lpstr>
      <vt:lpstr>Process oriented approaches (1/4)</vt:lpstr>
      <vt:lpstr>Process oriented approaches (2/4)</vt:lpstr>
      <vt:lpstr>Process oriented approaches (3/4)</vt:lpstr>
      <vt:lpstr>Process oriented approaches (4/4)</vt:lpstr>
      <vt:lpstr>Slide 18</vt:lpstr>
      <vt:lpstr>Slide 19</vt:lpstr>
      <vt:lpstr>Communication oriented approaches (3/3)</vt:lpstr>
      <vt:lpstr>Slide 21</vt:lpstr>
      <vt:lpstr>Slide 22</vt:lpstr>
      <vt:lpstr>Slide 23</vt:lpstr>
      <vt:lpstr>Slide 24</vt:lpstr>
      <vt:lpstr>Slide 25</vt:lpstr>
      <vt:lpstr>Slide 26</vt:lpstr>
      <vt:lpstr>Slide 27</vt:lpstr>
      <vt:lpstr>Slide 28</vt:lpstr>
      <vt:lpstr>Conclusion</vt:lpstr>
      <vt:lpstr>References</vt:lpstr>
      <vt:lpstr>Slide 31</vt:lpstr>
    </vt:vector>
  </TitlesOfParts>
  <Company>- ETH0 -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MS</cp:lastModifiedBy>
  <cp:revision>683</cp:revision>
  <dcterms:created xsi:type="dcterms:W3CDTF">2010-08-31T09:00:02Z</dcterms:created>
  <dcterms:modified xsi:type="dcterms:W3CDTF">2013-08-31T07:03:27Z</dcterms:modified>
</cp:coreProperties>
</file>